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handoutMasterIdLst>
    <p:handoutMasterId r:id="rId23"/>
  </p:handoutMasterIdLst>
  <p:sldIdLst>
    <p:sldId id="307" r:id="rId2"/>
    <p:sldId id="260" r:id="rId3"/>
    <p:sldId id="259" r:id="rId4"/>
    <p:sldId id="261" r:id="rId5"/>
    <p:sldId id="320" r:id="rId6"/>
    <p:sldId id="322" r:id="rId7"/>
    <p:sldId id="321" r:id="rId8"/>
    <p:sldId id="323" r:id="rId9"/>
    <p:sldId id="334" r:id="rId10"/>
    <p:sldId id="324" r:id="rId11"/>
    <p:sldId id="325" r:id="rId12"/>
    <p:sldId id="326" r:id="rId13"/>
    <p:sldId id="328" r:id="rId14"/>
    <p:sldId id="327" r:id="rId15"/>
    <p:sldId id="329" r:id="rId16"/>
    <p:sldId id="330" r:id="rId17"/>
    <p:sldId id="331" r:id="rId18"/>
    <p:sldId id="332" r:id="rId19"/>
    <p:sldId id="333" r:id="rId20"/>
    <p:sldId id="319" r:id="rId21"/>
  </p:sldIdLst>
  <p:sldSz cx="12192000" cy="6858000"/>
  <p:notesSz cx="6858000" cy="9144000"/>
  <p:custDataLst>
    <p:tags r:id="rId2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8C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931" autoAdjust="0"/>
  </p:normalViewPr>
  <p:slideViewPr>
    <p:cSldViewPr snapToGrid="0" showGuides="1">
      <p:cViewPr varScale="1">
        <p:scale>
          <a:sx n="60" d="100"/>
          <a:sy n="60" d="100"/>
        </p:scale>
        <p:origin x="1116"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2021/12/9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ABCA08-9958-4506-A26E-953C13C26516}" type="datetimeFigureOut">
              <a:rPr lang="zh-CN" altLang="en-US" smtClean="0"/>
              <a:t>2021/12/9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11BFB60-DF70-49C9-ACF0-1AFEF911598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1BFB60-DF70-49C9-ACF0-1AFEF9115986}"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PIM</a:t>
            </a:r>
            <a:r>
              <a:rPr lang="zh-CN" altLang="en-US" dirty="0"/>
              <a:t>处理器是一个位串行处理器，它访问和处理连接内存的</a:t>
            </a:r>
            <a:r>
              <a:rPr lang="en-US" altLang="zh-CN" dirty="0"/>
              <a:t>2-Kbit</a:t>
            </a:r>
            <a:r>
              <a:rPr lang="zh-CN" altLang="en-US" dirty="0"/>
              <a:t>列中的位。从功能上讲，处理器分为上半部分和下半部分。上半部分对数据执行实际计算，而下半部分执行路由和屏蔽操作。数据通过加载线从处理器连接的内存中引入，通过程序指定的逻辑进行循环，并通过存储线写入内存。三个主寄存器（表示为</a:t>
            </a:r>
            <a:r>
              <a:rPr lang="en-US" altLang="zh-CN" dirty="0"/>
              <a:t>A</a:t>
            </a:r>
            <a:r>
              <a:rPr lang="zh-CN" altLang="en-US" dirty="0"/>
              <a:t>、</a:t>
            </a:r>
            <a:r>
              <a:rPr lang="en-US" altLang="zh-CN" dirty="0"/>
              <a:t>B</a:t>
            </a:r>
            <a:r>
              <a:rPr lang="zh-CN" altLang="en-US" dirty="0"/>
              <a:t>和</a:t>
            </a:r>
            <a:r>
              <a:rPr lang="en-US" altLang="zh-CN" dirty="0"/>
              <a:t>C</a:t>
            </a:r>
            <a:r>
              <a:rPr lang="zh-CN" altLang="en-US" dirty="0"/>
              <a:t>）向</a:t>
            </a:r>
            <a:r>
              <a:rPr lang="en-US" altLang="zh-CN" dirty="0"/>
              <a:t>ALU</a:t>
            </a:r>
            <a:r>
              <a:rPr lang="zh-CN" altLang="en-US" dirty="0"/>
              <a:t>提供数据。寄存器有三条主要输入线用于接收数据，每条输入线也可以反转以接收该输入的逻辑</a:t>
            </a:r>
            <a:r>
              <a:rPr lang="en-US" altLang="zh-CN" dirty="0"/>
              <a:t>NOT</a:t>
            </a:r>
            <a:r>
              <a:rPr lang="zh-CN" altLang="en-US" dirty="0"/>
              <a:t>。在每个时钟周期，流水线</a:t>
            </a:r>
            <a:r>
              <a:rPr lang="en-US" altLang="zh-CN" dirty="0"/>
              <a:t>ALU</a:t>
            </a:r>
            <a:r>
              <a:rPr lang="zh-CN" altLang="en-US" dirty="0"/>
              <a:t>既可以从内存加载数据，也可以将数据存储到内存，但不能同时加载数据和存储数据。此外，在每个时钟周期，</a:t>
            </a:r>
            <a:r>
              <a:rPr lang="en-US" altLang="zh-CN" dirty="0"/>
              <a:t>MU</a:t>
            </a:r>
            <a:r>
              <a:rPr lang="zh-CN" altLang="en-US" dirty="0"/>
              <a:t>产生三个输出，可以选择存储（在掩码控制下）或选择再循环。此外，数据可以通过路由网络发送到其他处理器。处理器可以通过多路复用器（</a:t>
            </a:r>
            <a:r>
              <a:rPr lang="en-US" altLang="zh-CN" dirty="0"/>
              <a:t>MUX</a:t>
            </a:r>
            <a:r>
              <a:rPr lang="zh-CN" altLang="en-US" dirty="0"/>
              <a:t>）从并行前缀网络、全局或网络、分区或网络或内部</a:t>
            </a:r>
            <a:r>
              <a:rPr lang="en-US" altLang="zh-CN" dirty="0" err="1"/>
              <a:t>MasureRegister</a:t>
            </a:r>
            <a:r>
              <a:rPr lang="zh-CN" altLang="en-US" dirty="0"/>
              <a:t>控件输入数据。</a:t>
            </a: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B11BFB60-DF70-49C9-ACF0-1AFEF9115986}" type="slidenum">
              <a:rPr lang="zh-CN" altLang="en-US" smtClean="0"/>
              <a:t>10</a:t>
            </a:fld>
            <a:endParaRPr lang="zh-CN" altLang="en-US"/>
          </a:p>
        </p:txBody>
      </p:sp>
    </p:spTree>
    <p:extLst>
      <p:ext uri="{BB962C8B-B14F-4D97-AF65-F5344CB8AC3E}">
        <p14:creationId xmlns:p14="http://schemas.microsoft.com/office/powerpoint/2010/main" val="2588585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由于两个主要原因，我们决定在当前</a:t>
            </a:r>
            <a:r>
              <a:rPr lang="en-US" altLang="zh-CN" dirty="0"/>
              <a:t>PIM</a:t>
            </a:r>
            <a:r>
              <a:rPr lang="zh-CN" altLang="en-US" dirty="0"/>
              <a:t>实现中不支持间接寻址</a:t>
            </a:r>
            <a:r>
              <a:rPr lang="en-US" altLang="zh-CN" b="0" i="0" dirty="0">
                <a:solidFill>
                  <a:srgbClr val="444444"/>
                </a:solidFill>
                <a:effectLst/>
                <a:latin typeface="Arial" panose="020B0604020202020204" pitchFamily="34" charset="0"/>
              </a:rPr>
              <a:t>indirect addressing</a:t>
            </a:r>
            <a:r>
              <a:rPr lang="zh-CN" altLang="en-US" dirty="0"/>
              <a:t>的硬件支持。首先，在每个处理器的基础上引入间接寻址寄存器将减少每个芯片的处理器数量。其次，以行为基础运行的错误检测和校正电路在每个处理器的间接寻址寄存器存在的情况下无法正确运行。因此，我们选择通过微码进行间接寻址。为了提高此操作的效率，我们让编译器在索引操作中发出数组绑定信息。这允许微代码索引子例程将要查询的位置数限制为数组元素数，而不是整个</a:t>
            </a:r>
            <a:r>
              <a:rPr lang="en-US" altLang="zh-CN" dirty="0"/>
              <a:t>2K</a:t>
            </a:r>
            <a:r>
              <a:rPr lang="zh-CN" altLang="en-US" dirty="0"/>
              <a:t>位。</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八个</a:t>
            </a:r>
            <a:r>
              <a:rPr lang="en-US" altLang="zh-CN" dirty="0"/>
              <a:t>PIM</a:t>
            </a:r>
            <a:r>
              <a:rPr lang="zh-CN" altLang="en-US" dirty="0"/>
              <a:t>内存</a:t>
            </a:r>
            <a:r>
              <a:rPr lang="en-US" altLang="zh-CN" dirty="0"/>
              <a:t>E</a:t>
            </a:r>
            <a:r>
              <a:rPr lang="zh-CN" altLang="en-US" dirty="0"/>
              <a:t>组中的每一个包含八个</a:t>
            </a:r>
            <a:r>
              <a:rPr lang="en-US" altLang="zh-CN" dirty="0"/>
              <a:t>PIM</a:t>
            </a:r>
            <a:r>
              <a:rPr lang="zh-CN" altLang="en-US" dirty="0"/>
              <a:t>芯片</a:t>
            </a:r>
            <a:r>
              <a:rPr lang="en-US" altLang="zh-CN" dirty="0"/>
              <a:t>——</a:t>
            </a:r>
            <a:r>
              <a:rPr lang="zh-CN" altLang="en-US" dirty="0"/>
              <a:t>每个阵列单元总共</a:t>
            </a:r>
            <a:r>
              <a:rPr lang="en-US" altLang="zh-CN" dirty="0"/>
              <a:t>64</a:t>
            </a:r>
            <a:r>
              <a:rPr lang="zh-CN" altLang="en-US" dirty="0"/>
              <a:t>个芯片或</a:t>
            </a:r>
            <a:r>
              <a:rPr lang="en-US" altLang="zh-CN" dirty="0"/>
              <a:t>4096</a:t>
            </a:r>
            <a:r>
              <a:rPr lang="zh-CN" altLang="en-US" dirty="0"/>
              <a:t>个</a:t>
            </a:r>
            <a:r>
              <a:rPr lang="en-US" altLang="zh-CN" dirty="0"/>
              <a:t>PIM</a:t>
            </a:r>
            <a:r>
              <a:rPr lang="zh-CN" altLang="en-US" dirty="0"/>
              <a:t>处理器</a:t>
            </a: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B11BFB60-DF70-49C9-ACF0-1AFEF9115986}" type="slidenum">
              <a:rPr lang="zh-CN" altLang="en-US" smtClean="0"/>
              <a:t>11</a:t>
            </a:fld>
            <a:endParaRPr lang="zh-CN" altLang="en-US"/>
          </a:p>
        </p:txBody>
      </p:sp>
    </p:spTree>
    <p:extLst>
      <p:ext uri="{BB962C8B-B14F-4D97-AF65-F5344CB8AC3E}">
        <p14:creationId xmlns:p14="http://schemas.microsoft.com/office/powerpoint/2010/main" val="42835716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effectLst/>
                <a:latin typeface="Arial" panose="020B0604020202020204" pitchFamily="34" charset="0"/>
              </a:rPr>
              <a:t>1.</a:t>
            </a:r>
            <a:r>
              <a:rPr lang="zh-CN" altLang="en-US" dirty="0">
                <a:effectLst/>
                <a:latin typeface="Arial" panose="020B0604020202020204" pitchFamily="34" charset="0"/>
              </a:rPr>
              <a:t>逻辑或网络组合来自所有处理器的信号，并向主机返回一个位结果。</a:t>
            </a:r>
            <a:r>
              <a:rPr lang="en-US" altLang="zh-CN" dirty="0">
                <a:effectLst/>
                <a:latin typeface="Arial" panose="020B0604020202020204" pitchFamily="34" charset="0"/>
              </a:rPr>
              <a:t>GOR</a:t>
            </a:r>
            <a:r>
              <a:rPr lang="zh-CN" altLang="en-US" dirty="0">
                <a:effectLst/>
                <a:latin typeface="Arial" panose="020B0604020202020204" pitchFamily="34" charset="0"/>
              </a:rPr>
              <a:t>在硬件中的所有</a:t>
            </a:r>
            <a:r>
              <a:rPr lang="en-US" altLang="zh-CN" dirty="0">
                <a:effectLst/>
                <a:latin typeface="Arial" panose="020B0604020202020204" pitchFamily="34" charset="0"/>
              </a:rPr>
              <a:t>32K</a:t>
            </a:r>
            <a:r>
              <a:rPr lang="zh-CN" altLang="en-US" dirty="0">
                <a:effectLst/>
                <a:latin typeface="Arial" panose="020B0604020202020204" pitchFamily="34" charset="0"/>
              </a:rPr>
              <a:t>处理器上执行。</a:t>
            </a:r>
            <a:endParaRPr lang="en-US" altLang="zh-CN" dirty="0">
              <a:effectLst/>
              <a:latin typeface="Arial" panose="020B0604020202020204" pitchFamily="34" charset="0"/>
            </a:endParaRPr>
          </a:p>
          <a:p>
            <a:r>
              <a:rPr lang="en-US" altLang="zh-CN" dirty="0">
                <a:effectLst/>
                <a:latin typeface="Arial" panose="020B0604020202020204" pitchFamily="34" charset="0"/>
              </a:rPr>
              <a:t>2.</a:t>
            </a:r>
            <a:r>
              <a:rPr lang="zh-CN" altLang="en-US" dirty="0">
                <a:effectLst/>
                <a:latin typeface="Arial" panose="020B0604020202020204" pitchFamily="34" charset="0"/>
              </a:rPr>
              <a:t> </a:t>
            </a:r>
            <a:r>
              <a:rPr lang="en-US" altLang="zh-CN" dirty="0">
                <a:effectLst/>
                <a:latin typeface="Arial" panose="020B0604020202020204" pitchFamily="34" charset="0"/>
              </a:rPr>
              <a:t>PPN</a:t>
            </a:r>
            <a:r>
              <a:rPr lang="zh-CN" altLang="en-US" dirty="0">
                <a:effectLst/>
                <a:latin typeface="Arial" panose="020B0604020202020204" pitchFamily="34" charset="0"/>
              </a:rPr>
              <a:t>由</a:t>
            </a:r>
            <a:r>
              <a:rPr lang="en-US" altLang="zh-CN" dirty="0">
                <a:effectLst/>
                <a:latin typeface="Arial" panose="020B0604020202020204" pitchFamily="34" charset="0"/>
              </a:rPr>
              <a:t>15</a:t>
            </a:r>
            <a:r>
              <a:rPr lang="zh-CN" altLang="en-US" dirty="0">
                <a:effectLst/>
                <a:latin typeface="Arial" panose="020B0604020202020204" pitchFamily="34" charset="0"/>
              </a:rPr>
              <a:t>个级别组成，可由程序员设置。它可用于最近邻通信和线性扫描操作，用于累积部分结果，如总和或其他关联操作。</a:t>
            </a:r>
            <a:endParaRPr lang="en-US" altLang="zh-CN" dirty="0">
              <a:effectLst/>
              <a:latin typeface="Arial" panose="020B0604020202020204" pitchFamily="34" charset="0"/>
            </a:endParaRPr>
          </a:p>
          <a:p>
            <a:r>
              <a:rPr lang="en-US" altLang="zh-CN" dirty="0">
                <a:effectLst/>
                <a:latin typeface="Arial" panose="020B0604020202020204" pitchFamily="34" charset="0"/>
              </a:rPr>
              <a:t>3.</a:t>
            </a:r>
            <a:r>
              <a:rPr lang="zh-CN" altLang="en-US" dirty="0">
                <a:effectLst/>
                <a:latin typeface="Arial" panose="020B0604020202020204" pitchFamily="34" charset="0"/>
              </a:rPr>
              <a:t>对于一般的任意对任意通信，</a:t>
            </a:r>
            <a:r>
              <a:rPr lang="en-US" altLang="zh-CN" dirty="0">
                <a:effectLst/>
                <a:latin typeface="Arial" panose="020B0604020202020204" pitchFamily="34" charset="0"/>
              </a:rPr>
              <a:t>PIM</a:t>
            </a:r>
            <a:r>
              <a:rPr lang="zh-CN" altLang="en-US" dirty="0">
                <a:effectLst/>
                <a:latin typeface="Arial" panose="020B0604020202020204" pitchFamily="34" charset="0"/>
              </a:rPr>
              <a:t>数据值被发送到主机，从位串行转换到位并行表示，在常规存储器中进行置换，再次进行置换，然后发送回</a:t>
            </a:r>
            <a:r>
              <a:rPr lang="en-US" altLang="zh-CN" dirty="0">
                <a:effectLst/>
                <a:latin typeface="Arial" panose="020B0604020202020204" pitchFamily="34" charset="0"/>
              </a:rPr>
              <a:t>PIM</a:t>
            </a:r>
            <a:r>
              <a:rPr lang="zh-CN" altLang="en-US" dirty="0">
                <a:effectLst/>
                <a:latin typeface="Arial" panose="020B0604020202020204" pitchFamily="34" charset="0"/>
              </a:rPr>
              <a:t>存储器。</a:t>
            </a:r>
            <a:endParaRPr lang="zh-CN" altLang="en-US" dirty="0"/>
          </a:p>
        </p:txBody>
      </p:sp>
      <p:sp>
        <p:nvSpPr>
          <p:cNvPr id="4" name="灯片编号占位符 3"/>
          <p:cNvSpPr>
            <a:spLocks noGrp="1"/>
          </p:cNvSpPr>
          <p:nvPr>
            <p:ph type="sldNum" sz="quarter" idx="10"/>
          </p:nvPr>
        </p:nvSpPr>
        <p:spPr/>
        <p:txBody>
          <a:bodyPr/>
          <a:lstStyle/>
          <a:p>
            <a:fld id="{B11BFB60-DF70-49C9-ACF0-1AFEF9115986}" type="slidenum">
              <a:rPr lang="zh-CN" altLang="en-US" smtClean="0"/>
              <a:t>12</a:t>
            </a:fld>
            <a:endParaRPr lang="zh-CN" altLang="en-US"/>
          </a:p>
        </p:txBody>
      </p:sp>
    </p:spTree>
    <p:extLst>
      <p:ext uri="{BB962C8B-B14F-4D97-AF65-F5344CB8AC3E}">
        <p14:creationId xmlns:p14="http://schemas.microsoft.com/office/powerpoint/2010/main" val="35914229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1BFB60-DF70-49C9-ACF0-1AFEF9115986}" type="slidenum">
              <a:rPr lang="zh-CN" altLang="en-US" smtClean="0"/>
              <a:t>13</a:t>
            </a:fld>
            <a:endParaRPr lang="zh-CN" altLang="en-US"/>
          </a:p>
        </p:txBody>
      </p:sp>
    </p:spTree>
    <p:extLst>
      <p:ext uri="{BB962C8B-B14F-4D97-AF65-F5344CB8AC3E}">
        <p14:creationId xmlns:p14="http://schemas.microsoft.com/office/powerpoint/2010/main" val="1793756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effectLst/>
                <a:latin typeface="Arial" panose="020B0604020202020204" pitchFamily="34" charset="0"/>
              </a:rPr>
              <a:t>Terasys</a:t>
            </a:r>
            <a:r>
              <a:rPr lang="zh-CN" altLang="en-US" dirty="0">
                <a:effectLst/>
                <a:latin typeface="Arial" panose="020B0604020202020204" pitchFamily="34" charset="0"/>
              </a:rPr>
              <a:t>编程语言</a:t>
            </a:r>
            <a:r>
              <a:rPr lang="en-US" altLang="zh-CN" dirty="0" err="1">
                <a:effectLst/>
                <a:latin typeface="Arial" panose="020B0604020202020204" pitchFamily="34" charset="0"/>
              </a:rPr>
              <a:t>dbC</a:t>
            </a:r>
            <a:r>
              <a:rPr lang="zh-CN" altLang="en-US" dirty="0">
                <a:effectLst/>
                <a:latin typeface="Arial" panose="020B0604020202020204" pitchFamily="34" charset="0"/>
              </a:rPr>
              <a:t>是基于紧密同步（各种称为数据并行、“单线程控制”或</a:t>
            </a:r>
            <a:r>
              <a:rPr lang="en-US" altLang="zh-CN" dirty="0">
                <a:effectLst/>
                <a:latin typeface="Arial" panose="020B0604020202020204" pitchFamily="34" charset="0"/>
              </a:rPr>
              <a:t>SIMD</a:t>
            </a:r>
            <a:r>
              <a:rPr lang="zh-CN" altLang="en-US" dirty="0">
                <a:effectLst/>
                <a:latin typeface="Arial" panose="020B0604020202020204" pitchFamily="34" charset="0"/>
              </a:rPr>
              <a:t>）并行编程模型的</a:t>
            </a:r>
            <a:r>
              <a:rPr lang="en-US" altLang="zh-CN" dirty="0">
                <a:effectLst/>
                <a:latin typeface="Arial" panose="020B0604020202020204" pitchFamily="34" charset="0"/>
              </a:rPr>
              <a:t>ANSI C</a:t>
            </a:r>
            <a:r>
              <a:rPr lang="zh-CN" altLang="en-US" dirty="0">
                <a:effectLst/>
                <a:latin typeface="Arial" panose="020B0604020202020204" pitchFamily="34" charset="0"/>
              </a:rPr>
              <a:t>超集。在</a:t>
            </a:r>
            <a:r>
              <a:rPr lang="en-US" altLang="zh-CN" dirty="0" err="1">
                <a:effectLst/>
                <a:latin typeface="Arial" panose="020B0604020202020204" pitchFamily="34" charset="0"/>
              </a:rPr>
              <a:t>dbC</a:t>
            </a:r>
            <a:r>
              <a:rPr lang="zh-CN" altLang="en-US" dirty="0">
                <a:effectLst/>
                <a:latin typeface="Arial" panose="020B0604020202020204" pitchFamily="34" charset="0"/>
              </a:rPr>
              <a:t>中，任意长度的比特流被视为并行域中的一级对象</a:t>
            </a:r>
            <a:endParaRPr lang="en-US" altLang="zh-CN" dirty="0">
              <a:effectLst/>
              <a:latin typeface="Arial" panose="020B0604020202020204" pitchFamily="34" charset="0"/>
            </a:endParaRPr>
          </a:p>
          <a:p>
            <a:r>
              <a:rPr lang="en-US" altLang="zh-CN" dirty="0">
                <a:effectLst/>
                <a:latin typeface="Arial" panose="020B0604020202020204" pitchFamily="34" charset="0"/>
              </a:rPr>
              <a:t>1.</a:t>
            </a:r>
            <a:r>
              <a:rPr lang="zh-CN" altLang="en-US" dirty="0">
                <a:effectLst/>
                <a:latin typeface="Arial" panose="020B0604020202020204" pitchFamily="34" charset="0"/>
              </a:rPr>
              <a:t>一个简单易用的编程模型，使编程人员能够在</a:t>
            </a:r>
            <a:r>
              <a:rPr lang="en-US" altLang="zh-CN" dirty="0" err="1">
                <a:effectLst/>
                <a:latin typeface="Arial" panose="020B0604020202020204" pitchFamily="34" charset="0"/>
              </a:rPr>
              <a:t>Terasys</a:t>
            </a:r>
            <a:r>
              <a:rPr lang="zh-CN" altLang="en-US" dirty="0">
                <a:effectLst/>
                <a:latin typeface="Arial" panose="020B0604020202020204" pitchFamily="34" charset="0"/>
              </a:rPr>
              <a:t>和其他基于</a:t>
            </a:r>
            <a:r>
              <a:rPr lang="en-US" altLang="zh-CN" dirty="0">
                <a:effectLst/>
                <a:latin typeface="Arial" panose="020B0604020202020204" pitchFamily="34" charset="0"/>
              </a:rPr>
              <a:t>PIM</a:t>
            </a:r>
            <a:r>
              <a:rPr lang="zh-CN" altLang="en-US" dirty="0">
                <a:effectLst/>
                <a:latin typeface="Arial" panose="020B0604020202020204" pitchFamily="34" charset="0"/>
              </a:rPr>
              <a:t>的系统上快速高效地工作；</a:t>
            </a:r>
            <a:endParaRPr lang="en-US" altLang="zh-CN" dirty="0">
              <a:effectLst/>
              <a:latin typeface="Arial" panose="020B0604020202020204" pitchFamily="34" charset="0"/>
            </a:endParaRPr>
          </a:p>
          <a:p>
            <a:r>
              <a:rPr lang="en-US" altLang="zh-CN" dirty="0">
                <a:effectLst/>
                <a:latin typeface="Arial" panose="020B0604020202020204" pitchFamily="34" charset="0"/>
              </a:rPr>
              <a:t>2.SIMD</a:t>
            </a:r>
            <a:r>
              <a:rPr lang="zh-CN" altLang="en-US" dirty="0">
                <a:effectLst/>
                <a:latin typeface="Arial" panose="020B0604020202020204" pitchFamily="34" charset="0"/>
              </a:rPr>
              <a:t>机器上高效的数据并行计算；</a:t>
            </a:r>
            <a:endParaRPr lang="en-US" altLang="zh-CN" dirty="0">
              <a:effectLst/>
              <a:latin typeface="Arial" panose="020B0604020202020204" pitchFamily="34" charset="0"/>
            </a:endParaRPr>
          </a:p>
          <a:p>
            <a:r>
              <a:rPr lang="en-US" altLang="zh-CN" dirty="0">
                <a:effectLst/>
                <a:latin typeface="Arial" panose="020B0604020202020204" pitchFamily="34" charset="0"/>
              </a:rPr>
              <a:t>3.</a:t>
            </a:r>
            <a:r>
              <a:rPr lang="zh-CN" altLang="en-US" dirty="0">
                <a:effectLst/>
                <a:latin typeface="Arial" panose="020B0604020202020204" pitchFamily="34" charset="0"/>
              </a:rPr>
              <a:t>和并行域中任意位长整数的计算。</a:t>
            </a:r>
            <a:endParaRPr lang="en-US" altLang="zh-CN" dirty="0">
              <a:effectLst/>
              <a:latin typeface="Arial" panose="020B0604020202020204" pitchFamily="34" charset="0"/>
            </a:endParaRPr>
          </a:p>
          <a:p>
            <a:endParaRPr lang="zh-CN" altLang="en-US" dirty="0"/>
          </a:p>
        </p:txBody>
      </p:sp>
      <p:sp>
        <p:nvSpPr>
          <p:cNvPr id="4" name="灯片编号占位符 3"/>
          <p:cNvSpPr>
            <a:spLocks noGrp="1"/>
          </p:cNvSpPr>
          <p:nvPr>
            <p:ph type="sldNum" sz="quarter" idx="10"/>
          </p:nvPr>
        </p:nvSpPr>
        <p:spPr/>
        <p:txBody>
          <a:bodyPr/>
          <a:lstStyle/>
          <a:p>
            <a:fld id="{B11BFB60-DF70-49C9-ACF0-1AFEF9115986}" type="slidenum">
              <a:rPr lang="zh-CN" altLang="en-US" smtClean="0"/>
              <a:t>14</a:t>
            </a:fld>
            <a:endParaRPr lang="zh-CN" altLang="en-US"/>
          </a:p>
        </p:txBody>
      </p:sp>
    </p:spTree>
    <p:extLst>
      <p:ext uri="{BB962C8B-B14F-4D97-AF65-F5344CB8AC3E}">
        <p14:creationId xmlns:p14="http://schemas.microsoft.com/office/powerpoint/2010/main" val="29117396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latin typeface="Arial" panose="020B0604020202020204" pitchFamily="34" charset="0"/>
              </a:rPr>
              <a:t>并行数据。</a:t>
            </a:r>
            <a:r>
              <a:rPr lang="en-US" altLang="zh-CN" dirty="0" err="1">
                <a:effectLst/>
                <a:latin typeface="Arial" panose="020B0604020202020204" pitchFamily="34" charset="0"/>
              </a:rPr>
              <a:t>dbC</a:t>
            </a:r>
            <a:r>
              <a:rPr lang="zh-CN" altLang="en-US" dirty="0">
                <a:effectLst/>
                <a:latin typeface="Arial" panose="020B0604020202020204" pitchFamily="34" charset="0"/>
              </a:rPr>
              <a:t>为</a:t>
            </a:r>
            <a:r>
              <a:rPr lang="en-US" altLang="zh-CN" dirty="0">
                <a:effectLst/>
                <a:latin typeface="Arial" panose="020B0604020202020204" pitchFamily="34" charset="0"/>
              </a:rPr>
              <a:t>C</a:t>
            </a:r>
            <a:r>
              <a:rPr lang="zh-CN" altLang="en-US" dirty="0">
                <a:effectLst/>
                <a:latin typeface="Arial" panose="020B0604020202020204" pitchFamily="34" charset="0"/>
              </a:rPr>
              <a:t>数据声明添加了一个新的内存属性，即关键字“</a:t>
            </a:r>
            <a:r>
              <a:rPr lang="en-US" altLang="zh-CN" dirty="0">
                <a:effectLst/>
                <a:latin typeface="Arial" panose="020B0604020202020204" pitchFamily="34" charset="0"/>
              </a:rPr>
              <a:t>poly”</a:t>
            </a:r>
            <a:r>
              <a:rPr lang="zh-CN" altLang="en-US" dirty="0">
                <a:effectLst/>
                <a:latin typeface="Arial" panose="020B0604020202020204" pitchFamily="34" charset="0"/>
              </a:rPr>
              <a:t>。每个处理器上都实例化了一个</a:t>
            </a:r>
            <a:r>
              <a:rPr lang="en-US" altLang="zh-CN" dirty="0">
                <a:effectLst/>
                <a:latin typeface="Arial" panose="020B0604020202020204" pitchFamily="34" charset="0"/>
              </a:rPr>
              <a:t>poly</a:t>
            </a:r>
            <a:r>
              <a:rPr lang="zh-CN" altLang="en-US" dirty="0">
                <a:effectLst/>
                <a:latin typeface="Arial" panose="020B0604020202020204" pitchFamily="34" charset="0"/>
              </a:rPr>
              <a:t>变量，因此表达式中对</a:t>
            </a:r>
            <a:r>
              <a:rPr lang="en-US" altLang="zh-CN" dirty="0">
                <a:effectLst/>
                <a:latin typeface="Arial" panose="020B0604020202020204" pitchFamily="34" charset="0"/>
              </a:rPr>
              <a:t>poly</a:t>
            </a:r>
            <a:r>
              <a:rPr lang="zh-CN" altLang="en-US" dirty="0">
                <a:effectLst/>
                <a:latin typeface="Arial" panose="020B0604020202020204" pitchFamily="34" charset="0"/>
              </a:rPr>
              <a:t>变量的引用是影响每个活动处理器的聚合引用。</a:t>
            </a:r>
            <a:r>
              <a:rPr lang="en-US" altLang="zh-CN" dirty="0" err="1">
                <a:effectLst/>
                <a:latin typeface="Arial" panose="020B0604020202020204" pitchFamily="34" charset="0"/>
              </a:rPr>
              <a:t>dbC</a:t>
            </a:r>
            <a:r>
              <a:rPr lang="zh-CN" altLang="en-US" dirty="0">
                <a:effectLst/>
                <a:latin typeface="Arial" panose="020B0604020202020204" pitchFamily="34" charset="0"/>
              </a:rPr>
              <a:t>支持并行域中的所有标准</a:t>
            </a:r>
            <a:r>
              <a:rPr lang="en-US" altLang="zh-CN" dirty="0">
                <a:effectLst/>
                <a:latin typeface="Arial" panose="020B0604020202020204" pitchFamily="34" charset="0"/>
              </a:rPr>
              <a:t>C</a:t>
            </a:r>
            <a:r>
              <a:rPr lang="zh-CN" altLang="en-US" dirty="0">
                <a:effectLst/>
                <a:latin typeface="Arial" panose="020B0604020202020204" pitchFamily="34" charset="0"/>
              </a:rPr>
              <a:t>数据类型。它还支持并行指针。指针可以指向串行域和并行域之间以及并行域内，为间接寻址提供语言支持。指针不能从一个处理器的内存指向另一个处理器的内存；必须调用处理器间通信</a:t>
            </a:r>
            <a:r>
              <a:rPr lang="en-US" altLang="zh-CN" dirty="0" err="1">
                <a:effectLst/>
                <a:latin typeface="Arial" panose="020B0604020202020204" pitchFamily="34" charset="0"/>
              </a:rPr>
              <a:t>intrin-sics</a:t>
            </a:r>
            <a:r>
              <a:rPr lang="zh-CN" altLang="en-US" dirty="0">
                <a:effectLst/>
                <a:latin typeface="Arial" panose="020B0604020202020204" pitchFamily="34" charset="0"/>
              </a:rPr>
              <a:t>以从另一个处理器访问数据。</a:t>
            </a:r>
            <a:endParaRPr lang="en-US" altLang="zh-CN" dirty="0">
              <a:effectLst/>
              <a:latin typeface="Arial" panose="020B0604020202020204" pitchFamily="34" charset="0"/>
            </a:endParaRPr>
          </a:p>
          <a:p>
            <a:r>
              <a:rPr lang="zh-CN" altLang="en-US" dirty="0"/>
              <a:t>平行表达式。</a:t>
            </a:r>
            <a:r>
              <a:rPr lang="en-US" altLang="zh-CN" dirty="0"/>
              <a:t>poly</a:t>
            </a:r>
            <a:r>
              <a:rPr lang="zh-CN" altLang="en-US" dirty="0"/>
              <a:t>可以像普通的</a:t>
            </a:r>
            <a:r>
              <a:rPr lang="en-US" altLang="zh-CN" dirty="0"/>
              <a:t>C</a:t>
            </a:r>
            <a:r>
              <a:rPr lang="zh-CN" altLang="en-US" dirty="0"/>
              <a:t>（</a:t>
            </a:r>
            <a:r>
              <a:rPr lang="en-US" altLang="zh-CN" dirty="0"/>
              <a:t>mono</a:t>
            </a:r>
            <a:r>
              <a:rPr lang="zh-CN" altLang="en-US" dirty="0"/>
              <a:t>）变量一样在</a:t>
            </a:r>
            <a:r>
              <a:rPr lang="en-US" altLang="zh-CN" dirty="0"/>
              <a:t>C</a:t>
            </a:r>
            <a:r>
              <a:rPr lang="zh-CN" altLang="en-US" dirty="0"/>
              <a:t>表达式中使用。如果</a:t>
            </a:r>
            <a:r>
              <a:rPr lang="en-US" altLang="zh-CN" dirty="0"/>
              <a:t>a</a:t>
            </a:r>
            <a:r>
              <a:rPr lang="zh-CN" altLang="en-US" dirty="0"/>
              <a:t>或</a:t>
            </a:r>
            <a:r>
              <a:rPr lang="en-US" altLang="zh-CN" dirty="0"/>
              <a:t>b</a:t>
            </a:r>
            <a:r>
              <a:rPr lang="zh-CN" altLang="en-US" dirty="0"/>
              <a:t>是平行的，则表达式</a:t>
            </a:r>
            <a:r>
              <a:rPr lang="en-US" altLang="zh-CN" dirty="0"/>
              <a:t>a</a:t>
            </a:r>
            <a:r>
              <a:rPr lang="zh-CN" altLang="en-US" dirty="0"/>
              <a:t>和</a:t>
            </a:r>
            <a:r>
              <a:rPr lang="en-US" altLang="zh-CN" dirty="0"/>
              <a:t>b</a:t>
            </a:r>
            <a:r>
              <a:rPr lang="zh-CN" altLang="en-US" dirty="0"/>
              <a:t>是平行的。如果另一个操作数是串行的，则将其提升为并行，并在并行域中执行</a:t>
            </a:r>
            <a:r>
              <a:rPr lang="en-US" altLang="zh-CN" dirty="0" err="1"/>
              <a:t>thc</a:t>
            </a:r>
            <a:r>
              <a:rPr lang="zh-CN" altLang="en-US" dirty="0"/>
              <a:t>操作。</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latin typeface="Arial" panose="020B0604020202020204" pitchFamily="34" charset="0"/>
              </a:rPr>
              <a:t>并行控制结构。</a:t>
            </a:r>
            <a:r>
              <a:rPr lang="en-US" altLang="zh-CN" dirty="0" err="1">
                <a:effectLst/>
                <a:latin typeface="Arial" panose="020B0604020202020204" pitchFamily="34" charset="0"/>
              </a:rPr>
              <a:t>dbC</a:t>
            </a:r>
            <a:r>
              <a:rPr lang="zh-CN" altLang="en-US" dirty="0">
                <a:effectLst/>
                <a:latin typeface="Arial" panose="020B0604020202020204" pitchFamily="34" charset="0"/>
              </a:rPr>
              <a:t>将标准的</a:t>
            </a:r>
            <a:r>
              <a:rPr lang="en-US" altLang="zh-CN" dirty="0">
                <a:effectLst/>
                <a:latin typeface="Arial" panose="020B0604020202020204" pitchFamily="34" charset="0"/>
              </a:rPr>
              <a:t>C</a:t>
            </a:r>
            <a:r>
              <a:rPr lang="zh-CN" altLang="en-US" dirty="0">
                <a:effectLst/>
                <a:latin typeface="Arial" panose="020B0604020202020204" pitchFamily="34" charset="0"/>
              </a:rPr>
              <a:t>保护控制结构（</a:t>
            </a:r>
            <a:r>
              <a:rPr lang="en-US" altLang="zh-CN" dirty="0">
                <a:effectLst/>
                <a:latin typeface="Arial" panose="020B0604020202020204" pitchFamily="34" charset="0"/>
              </a:rPr>
              <a:t>if</a:t>
            </a:r>
            <a:r>
              <a:rPr lang="zh-CN" altLang="en-US" dirty="0">
                <a:effectLst/>
                <a:latin typeface="Arial" panose="020B0604020202020204" pitchFamily="34" charset="0"/>
              </a:rPr>
              <a:t>、</a:t>
            </a:r>
            <a:r>
              <a:rPr lang="en-US" altLang="zh-CN" dirty="0">
                <a:effectLst/>
                <a:latin typeface="Arial" panose="020B0604020202020204" pitchFamily="34" charset="0"/>
              </a:rPr>
              <a:t>while</a:t>
            </a:r>
            <a:r>
              <a:rPr lang="zh-CN" altLang="en-US" dirty="0">
                <a:effectLst/>
                <a:latin typeface="Arial" panose="020B0604020202020204" pitchFamily="34" charset="0"/>
              </a:rPr>
              <a:t>、</a:t>
            </a:r>
            <a:r>
              <a:rPr lang="en-US" altLang="zh-CN" dirty="0">
                <a:effectLst/>
                <a:latin typeface="Arial" panose="020B0604020202020204" pitchFamily="34" charset="0"/>
              </a:rPr>
              <a:t>do</a:t>
            </a:r>
            <a:r>
              <a:rPr lang="zh-CN" altLang="en-US" dirty="0">
                <a:effectLst/>
                <a:latin typeface="Arial" panose="020B0604020202020204" pitchFamily="34" charset="0"/>
              </a:rPr>
              <a:t>和</a:t>
            </a:r>
            <a:r>
              <a:rPr lang="en-US" altLang="zh-CN" dirty="0">
                <a:effectLst/>
                <a:latin typeface="Arial" panose="020B0604020202020204" pitchFamily="34" charset="0"/>
              </a:rPr>
              <a:t>for</a:t>
            </a:r>
            <a:r>
              <a:rPr lang="zh-CN" altLang="en-US" dirty="0">
                <a:effectLst/>
                <a:latin typeface="Arial" panose="020B0604020202020204" pitchFamily="34" charset="0"/>
              </a:rPr>
              <a:t>）扩展到并行域。控制语句的确定语句是串行还是并行。如果是并行的，则语句是并行的。</a:t>
            </a:r>
            <a:r>
              <a:rPr lang="en-US" altLang="zh-CN" dirty="0">
                <a:effectLst/>
                <a:latin typeface="Arial" panose="020B0604020202020204" pitchFamily="34" charset="0"/>
              </a:rPr>
              <a:t>escape</a:t>
            </a:r>
            <a:r>
              <a:rPr lang="zh-CN" altLang="en-US" dirty="0">
                <a:effectLst/>
                <a:latin typeface="Arial" panose="020B0604020202020204" pitchFamily="34" charset="0"/>
              </a:rPr>
              <a:t>语句</a:t>
            </a:r>
            <a:r>
              <a:rPr lang="en-US" altLang="zh-CN" dirty="0">
                <a:effectLst/>
                <a:latin typeface="Arial" panose="020B0604020202020204" pitchFamily="34" charset="0"/>
              </a:rPr>
              <a:t>break</a:t>
            </a:r>
            <a:r>
              <a:rPr lang="zh-CN" altLang="en-US" dirty="0">
                <a:effectLst/>
                <a:latin typeface="Arial" panose="020B0604020202020204" pitchFamily="34" charset="0"/>
              </a:rPr>
              <a:t>、</a:t>
            </a:r>
            <a:r>
              <a:rPr lang="en-US" altLang="zh-CN" dirty="0">
                <a:effectLst/>
                <a:latin typeface="Arial" panose="020B0604020202020204" pitchFamily="34" charset="0"/>
              </a:rPr>
              <a:t>continue</a:t>
            </a:r>
            <a:r>
              <a:rPr lang="zh-CN" altLang="en-US" dirty="0">
                <a:effectLst/>
                <a:latin typeface="Arial" panose="020B0604020202020204" pitchFamily="34" charset="0"/>
              </a:rPr>
              <a:t>和</a:t>
            </a:r>
            <a:r>
              <a:rPr lang="en-US" altLang="zh-CN" dirty="0">
                <a:effectLst/>
                <a:latin typeface="Arial" panose="020B0604020202020204" pitchFamily="34" charset="0"/>
              </a:rPr>
              <a:t>return</a:t>
            </a:r>
            <a:r>
              <a:rPr lang="zh-CN" altLang="en-US" dirty="0">
                <a:effectLst/>
                <a:latin typeface="Arial" panose="020B0604020202020204" pitchFamily="34" charset="0"/>
              </a:rPr>
              <a:t>具有并行版本。并行循环中的中断或继续是并行的。从返回并行结果（甚至是</a:t>
            </a:r>
            <a:r>
              <a:rPr lang="en-US" altLang="zh-CN" dirty="0">
                <a:effectLst/>
                <a:latin typeface="Arial" panose="020B0604020202020204" pitchFamily="34" charset="0"/>
              </a:rPr>
              <a:t>poly void</a:t>
            </a:r>
            <a:r>
              <a:rPr lang="zh-CN" altLang="en-US" dirty="0">
                <a:effectLst/>
                <a:latin typeface="Arial" panose="020B0604020202020204" pitchFamily="34" charset="0"/>
              </a:rPr>
              <a:t>）的函数返回具有并行语义。在并行构造中不允许</a:t>
            </a:r>
            <a:r>
              <a:rPr lang="en-US" altLang="zh-CN" dirty="0">
                <a:effectLst/>
                <a:latin typeface="Arial" panose="020B0604020202020204" pitchFamily="34" charset="0"/>
              </a:rPr>
              <a:t>GOTO</a:t>
            </a:r>
            <a:r>
              <a:rPr lang="zh-CN" altLang="en-US" dirty="0">
                <a:effectLst/>
                <a:latin typeface="Arial" panose="020B0604020202020204" pitchFamily="34" charset="0"/>
              </a:rPr>
              <a:t>。</a:t>
            </a:r>
          </a:p>
          <a:p>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B11BFB60-DF70-49C9-ACF0-1AFEF9115986}" type="slidenum">
              <a:rPr lang="zh-CN" altLang="en-US" smtClean="0"/>
              <a:t>15</a:t>
            </a:fld>
            <a:endParaRPr lang="zh-CN" altLang="en-US"/>
          </a:p>
        </p:txBody>
      </p:sp>
    </p:spTree>
    <p:extLst>
      <p:ext uri="{BB962C8B-B14F-4D97-AF65-F5344CB8AC3E}">
        <p14:creationId xmlns:p14="http://schemas.microsoft.com/office/powerpoint/2010/main" val="25188263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位长度说明符。</a:t>
            </a:r>
            <a:r>
              <a:rPr lang="en-US" altLang="zh-CN" dirty="0" err="1"/>
              <a:t>dbC</a:t>
            </a:r>
            <a:r>
              <a:rPr lang="zh-CN" altLang="en-US" dirty="0"/>
              <a:t>扩展了</a:t>
            </a:r>
            <a:r>
              <a:rPr lang="en-US" altLang="zh-CN" dirty="0"/>
              <a:t>C</a:t>
            </a:r>
            <a:r>
              <a:rPr lang="zh-CN" altLang="en-US" dirty="0"/>
              <a:t>的位域特性，允许任何并行整数变量（或结构化变量的整数组件）指定长度。尽管位长度说明符的语法与</a:t>
            </a:r>
            <a:r>
              <a:rPr lang="en-US" altLang="zh-CN" dirty="0"/>
              <a:t>C</a:t>
            </a:r>
            <a:r>
              <a:rPr lang="zh-CN" altLang="en-US" dirty="0"/>
              <a:t>位字段相同，但语义却大不相同。</a:t>
            </a:r>
            <a:r>
              <a:rPr lang="en-US" altLang="zh-CN" dirty="0"/>
              <a:t>C</a:t>
            </a:r>
            <a:r>
              <a:rPr lang="zh-CN" altLang="en-US" dirty="0"/>
              <a:t>位字段表示访问位的愿望和在面向字的域中支持有效位访问的困难之间的折衷。在</a:t>
            </a:r>
            <a:r>
              <a:rPr lang="en-US" altLang="zh-CN" dirty="0"/>
              <a:t>C</a:t>
            </a:r>
            <a:r>
              <a:rPr lang="zh-CN" altLang="en-US" dirty="0"/>
              <a:t>语言中，一个声明为</a:t>
            </a:r>
            <a:r>
              <a:rPr lang="en-US" altLang="zh-CN" dirty="0"/>
              <a:t>6</a:t>
            </a:r>
            <a:r>
              <a:rPr lang="zh-CN" altLang="en-US" dirty="0"/>
              <a:t>位长的位字段实际上可能会占用一个完整的内存字（</a:t>
            </a:r>
            <a:r>
              <a:rPr lang="en-US" altLang="zh-CN" dirty="0"/>
              <a:t>32</a:t>
            </a:r>
            <a:r>
              <a:rPr lang="zh-CN" altLang="en-US" dirty="0"/>
              <a:t>或</a:t>
            </a:r>
            <a:r>
              <a:rPr lang="en-US" altLang="zh-CN" dirty="0"/>
              <a:t>64</a:t>
            </a:r>
            <a:r>
              <a:rPr lang="zh-CN" altLang="en-US" dirty="0"/>
              <a:t>位）。</a:t>
            </a:r>
            <a:r>
              <a:rPr lang="en-US" altLang="zh-CN" dirty="0" err="1"/>
              <a:t>dbC</a:t>
            </a:r>
            <a:r>
              <a:rPr lang="zh-CN" altLang="en-US" dirty="0"/>
              <a:t>中声明为“</a:t>
            </a:r>
            <a:r>
              <a:rPr lang="en-US" altLang="zh-CN" dirty="0"/>
              <a:t>poly int:6”</a:t>
            </a:r>
            <a:r>
              <a:rPr lang="zh-CN" altLang="en-US" dirty="0"/>
              <a:t>的变量或结构组件保证只使用</a:t>
            </a:r>
            <a:r>
              <a:rPr lang="en-US" altLang="zh-CN" dirty="0"/>
              <a:t>6</a:t>
            </a:r>
            <a:r>
              <a:rPr lang="zh-CN" altLang="en-US" dirty="0"/>
              <a:t>位并行内存。</a:t>
            </a:r>
            <a:endParaRPr lang="en-US" altLang="zh-CN" dirty="0"/>
          </a:p>
          <a:p>
            <a:r>
              <a:rPr lang="zh-CN" altLang="en-US" dirty="0">
                <a:effectLst/>
                <a:latin typeface="Arial" panose="020B0604020202020204" pitchFamily="34" charset="0"/>
              </a:rPr>
              <a:t>并行变量</a:t>
            </a:r>
            <a:r>
              <a:rPr lang="en-US" altLang="zh-CN" dirty="0">
                <a:effectLst/>
                <a:latin typeface="Arial" panose="020B0604020202020204" pitchFamily="34" charset="0"/>
              </a:rPr>
              <a:t>x</a:t>
            </a:r>
            <a:r>
              <a:rPr lang="zh-CN" altLang="en-US" dirty="0">
                <a:effectLst/>
                <a:latin typeface="Arial" panose="020B0604020202020204" pitchFamily="34" charset="0"/>
              </a:rPr>
              <a:t>可以被索引为</a:t>
            </a:r>
            <a:r>
              <a:rPr lang="en-US" altLang="zh-CN" dirty="0">
                <a:effectLst/>
                <a:latin typeface="Arial" panose="020B0604020202020204" pitchFamily="34" charset="0"/>
              </a:rPr>
              <a:t>x[</a:t>
            </a:r>
            <a:r>
              <a:rPr lang="en-US" altLang="zh-CN" dirty="0" err="1">
                <a:effectLst/>
                <a:latin typeface="Arial" panose="020B0604020202020204" pitchFamily="34" charset="0"/>
              </a:rPr>
              <a:t>A:b</a:t>
            </a:r>
            <a:r>
              <a:rPr lang="en-US" altLang="zh-CN" dirty="0">
                <a:effectLst/>
                <a:latin typeface="Arial" panose="020B0604020202020204" pitchFamily="34" charset="0"/>
              </a:rPr>
              <a:t>]</a:t>
            </a:r>
            <a:r>
              <a:rPr lang="zh-CN" altLang="en-US" dirty="0">
                <a:effectLst/>
                <a:latin typeface="Arial" panose="020B0604020202020204" pitchFamily="34" charset="0"/>
              </a:rPr>
              <a:t>，其中</a:t>
            </a:r>
            <a:r>
              <a:rPr lang="en-US" altLang="zh-CN" dirty="0">
                <a:effectLst/>
                <a:latin typeface="Arial" panose="020B0604020202020204" pitchFamily="34" charset="0"/>
              </a:rPr>
              <a:t>A</a:t>
            </a:r>
            <a:r>
              <a:rPr lang="zh-CN" altLang="en-US" dirty="0">
                <a:effectLst/>
                <a:latin typeface="Arial" panose="020B0604020202020204" pitchFamily="34" charset="0"/>
              </a:rPr>
              <a:t>表示起始位位置，</a:t>
            </a:r>
            <a:r>
              <a:rPr lang="en-US" altLang="zh-CN" dirty="0">
                <a:effectLst/>
                <a:latin typeface="Arial" panose="020B0604020202020204" pitchFamily="34" charset="0"/>
              </a:rPr>
              <a:t>b</a:t>
            </a:r>
            <a:r>
              <a:rPr lang="zh-CN" altLang="en-US" dirty="0">
                <a:effectLst/>
                <a:latin typeface="Arial" panose="020B0604020202020204" pitchFamily="34" charset="0"/>
              </a:rPr>
              <a:t>表示结束位位置，包括在内。在赋值的右侧</a:t>
            </a:r>
            <a:r>
              <a:rPr lang="en-US" altLang="zh-CN" dirty="0">
                <a:effectLst/>
                <a:latin typeface="Arial" panose="020B0604020202020204" pitchFamily="34" charset="0"/>
              </a:rPr>
              <a:t>-1</a:t>
            </a:r>
            <a:r>
              <a:rPr lang="zh-CN" altLang="en-US" dirty="0">
                <a:effectLst/>
                <a:latin typeface="Arial" panose="020B0604020202020204" pitchFamily="34" charset="0"/>
              </a:rPr>
              <a:t>，该符号表示从位偏移量</a:t>
            </a:r>
            <a:r>
              <a:rPr lang="en-US" altLang="zh-CN" dirty="0">
                <a:effectLst/>
                <a:latin typeface="Arial" panose="020B0604020202020204" pitchFamily="34" charset="0"/>
              </a:rPr>
              <a:t>a</a:t>
            </a:r>
            <a:r>
              <a:rPr lang="zh-CN" altLang="en-US" dirty="0">
                <a:effectLst/>
                <a:latin typeface="Arial" panose="020B0604020202020204" pitchFamily="34" charset="0"/>
              </a:rPr>
              <a:t>开始从</a:t>
            </a:r>
            <a:r>
              <a:rPr lang="en-US" altLang="zh-CN" dirty="0">
                <a:effectLst/>
                <a:latin typeface="Arial" panose="020B0604020202020204" pitchFamily="34" charset="0"/>
              </a:rPr>
              <a:t>x</a:t>
            </a:r>
            <a:r>
              <a:rPr lang="zh-CN" altLang="en-US" dirty="0">
                <a:effectLst/>
                <a:latin typeface="Arial" panose="020B0604020202020204" pitchFamily="34" charset="0"/>
              </a:rPr>
              <a:t>提取</a:t>
            </a:r>
            <a:r>
              <a:rPr lang="en-US" altLang="zh-CN" dirty="0">
                <a:effectLst/>
                <a:latin typeface="Arial" panose="020B0604020202020204" pitchFamily="34" charset="0"/>
              </a:rPr>
              <a:t>b-a+1</a:t>
            </a:r>
            <a:r>
              <a:rPr lang="zh-CN" altLang="en-US" dirty="0">
                <a:effectLst/>
                <a:latin typeface="Arial" panose="020B0604020202020204" pitchFamily="34" charset="0"/>
              </a:rPr>
              <a:t>位。当此“切片”符号用于索引左侧的变量时，将执行位插入。简而言之，</a:t>
            </a:r>
            <a:r>
              <a:rPr lang="en-US" altLang="zh-CN" dirty="0">
                <a:effectLst/>
                <a:latin typeface="Arial" panose="020B0604020202020204" pitchFamily="34" charset="0"/>
              </a:rPr>
              <a:t>x[</a:t>
            </a:r>
            <a:r>
              <a:rPr lang="en-US" altLang="zh-CN" dirty="0" err="1">
                <a:effectLst/>
                <a:latin typeface="Arial" panose="020B0604020202020204" pitchFamily="34" charset="0"/>
              </a:rPr>
              <a:t>a:l</a:t>
            </a:r>
            <a:r>
              <a:rPr lang="zh-CN" altLang="en-US" dirty="0">
                <a:effectLst/>
                <a:latin typeface="Arial" panose="020B0604020202020204" pitchFamily="34" charset="0"/>
              </a:rPr>
              <a:t>相当于</a:t>
            </a:r>
            <a:r>
              <a:rPr lang="en-US" altLang="zh-CN" dirty="0">
                <a:effectLst/>
                <a:latin typeface="Arial" panose="020B0604020202020204" pitchFamily="34" charset="0"/>
              </a:rPr>
              <a:t>x[</a:t>
            </a:r>
            <a:r>
              <a:rPr lang="en-US" altLang="zh-CN" dirty="0" err="1">
                <a:effectLst/>
                <a:latin typeface="Arial" panose="020B0604020202020204" pitchFamily="34" charset="0"/>
              </a:rPr>
              <a:t>a:a</a:t>
            </a:r>
            <a:r>
              <a:rPr lang="en-US" altLang="zh-CN" dirty="0">
                <a:effectLst/>
                <a:latin typeface="Arial" panose="020B0604020202020204" pitchFamily="34" charset="0"/>
              </a:rPr>
              <a:t>]</a:t>
            </a:r>
            <a:r>
              <a:rPr lang="zh-CN" altLang="en-US" dirty="0">
                <a:effectLst/>
                <a:latin typeface="Arial" panose="020B0604020202020204" pitchFamily="34" charset="0"/>
              </a:rPr>
              <a:t>，表示访问偏移量</a:t>
            </a:r>
            <a:r>
              <a:rPr lang="en-US" altLang="zh-CN" dirty="0">
                <a:effectLst/>
                <a:latin typeface="Arial" panose="020B0604020202020204" pitchFamily="34" charset="0"/>
              </a:rPr>
              <a:t>a</a:t>
            </a:r>
            <a:r>
              <a:rPr lang="zh-CN" altLang="en-US" dirty="0">
                <a:effectLst/>
                <a:latin typeface="Arial" panose="020B0604020202020204" pitchFamily="34" charset="0"/>
              </a:rPr>
              <a:t>处的一位。图中还说明了另一种表示法。索引表达式</a:t>
            </a:r>
            <a:r>
              <a:rPr lang="en-US" altLang="zh-CN" dirty="0">
                <a:effectLst/>
                <a:latin typeface="Arial" panose="020B0604020202020204" pitchFamily="34" charset="0"/>
              </a:rPr>
              <a:t>a+</a:t>
            </a:r>
            <a:r>
              <a:rPr lang="zh-CN" altLang="en-US" dirty="0">
                <a:effectLst/>
                <a:latin typeface="Arial" panose="020B0604020202020204" pitchFamily="34" charset="0"/>
              </a:rPr>
              <a:t>：</a:t>
            </a:r>
            <a:r>
              <a:rPr lang="en-US" altLang="zh-CN" dirty="0">
                <a:effectLst/>
                <a:latin typeface="Arial" panose="020B0604020202020204" pitchFamily="34" charset="0"/>
              </a:rPr>
              <a:t>b</a:t>
            </a:r>
            <a:r>
              <a:rPr lang="zh-CN" altLang="en-US" dirty="0">
                <a:effectLst/>
                <a:latin typeface="Arial" panose="020B0604020202020204" pitchFamily="34" charset="0"/>
              </a:rPr>
              <a:t>中的</a:t>
            </a:r>
            <a:r>
              <a:rPr lang="en-US" altLang="zh-CN" dirty="0">
                <a:effectLst/>
                <a:latin typeface="Arial" panose="020B0604020202020204" pitchFamily="34" charset="0"/>
              </a:rPr>
              <a:t>+</a:t>
            </a:r>
            <a:r>
              <a:rPr lang="zh-CN" altLang="en-US" dirty="0">
                <a:effectLst/>
                <a:latin typeface="Arial" panose="020B0604020202020204" pitchFamily="34" charset="0"/>
              </a:rPr>
              <a:t>：中缀运算符表示起始索引为</a:t>
            </a:r>
            <a:r>
              <a:rPr lang="en-US" altLang="zh-CN" dirty="0">
                <a:effectLst/>
                <a:latin typeface="Arial" panose="020B0604020202020204" pitchFamily="34" charset="0"/>
              </a:rPr>
              <a:t>a</a:t>
            </a:r>
            <a:r>
              <a:rPr lang="zh-CN" altLang="en-US" dirty="0">
                <a:effectLst/>
                <a:latin typeface="Arial" panose="020B0604020202020204" pitchFamily="34" charset="0"/>
              </a:rPr>
              <a:t>，位长度为</a:t>
            </a:r>
            <a:r>
              <a:rPr lang="en-US" altLang="zh-CN" dirty="0">
                <a:effectLst/>
                <a:latin typeface="Arial" panose="020B0604020202020204" pitchFamily="34" charset="0"/>
              </a:rPr>
              <a:t>b</a:t>
            </a:r>
            <a:endParaRPr lang="zh-CN" altLang="en-US" dirty="0"/>
          </a:p>
        </p:txBody>
      </p:sp>
      <p:sp>
        <p:nvSpPr>
          <p:cNvPr id="4" name="灯片编号占位符 3"/>
          <p:cNvSpPr>
            <a:spLocks noGrp="1"/>
          </p:cNvSpPr>
          <p:nvPr>
            <p:ph type="sldNum" sz="quarter" idx="10"/>
          </p:nvPr>
        </p:nvSpPr>
        <p:spPr/>
        <p:txBody>
          <a:bodyPr/>
          <a:lstStyle/>
          <a:p>
            <a:fld id="{B11BFB60-DF70-49C9-ACF0-1AFEF9115986}" type="slidenum">
              <a:rPr lang="zh-CN" altLang="en-US" smtClean="0"/>
              <a:t>16</a:t>
            </a:fld>
            <a:endParaRPr lang="zh-CN" altLang="en-US"/>
          </a:p>
        </p:txBody>
      </p:sp>
    </p:spTree>
    <p:extLst>
      <p:ext uri="{BB962C8B-B14F-4D97-AF65-F5344CB8AC3E}">
        <p14:creationId xmlns:p14="http://schemas.microsoft.com/office/powerpoint/2010/main" val="1124322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通用位长度。为了更容易编写可以对任何位长度的参数进行操作的子例程，</a:t>
            </a:r>
            <a:r>
              <a:rPr lang="en-US" altLang="zh-CN" dirty="0" err="1"/>
              <a:t>dbC</a:t>
            </a:r>
            <a:r>
              <a:rPr lang="zh-CN" altLang="en-US" dirty="0"/>
              <a:t>提供了一个通用的位长度构造。函数参数的位长度可以是“</a:t>
            </a:r>
            <a:r>
              <a:rPr lang="en-US" altLang="zh-CN" dirty="0"/>
              <a:t>I”</a:t>
            </a:r>
            <a:r>
              <a:rPr lang="zh-CN" altLang="en-US" dirty="0"/>
              <a:t>，表示该长度将在函数每次调用的运行时确定。图</a:t>
            </a:r>
            <a:r>
              <a:rPr lang="en-US" altLang="zh-CN" dirty="0"/>
              <a:t>6</a:t>
            </a:r>
            <a:r>
              <a:rPr lang="zh-CN" altLang="en-US" dirty="0"/>
              <a:t>说明了在参数</a:t>
            </a:r>
            <a:r>
              <a:rPr lang="en-US" altLang="zh-CN" dirty="0"/>
              <a:t>x to</a:t>
            </a:r>
            <a:r>
              <a:rPr lang="zh-CN" altLang="en-US" dirty="0"/>
              <a:t>函数</a:t>
            </a:r>
            <a:r>
              <a:rPr lang="en-US" altLang="zh-CN" dirty="0" err="1"/>
              <a:t>func</a:t>
            </a:r>
            <a:r>
              <a:rPr lang="zh-CN" altLang="en-US" dirty="0"/>
              <a:t>中使用通用位长度。函数被调用两次，第一次使用位长度为</a:t>
            </a:r>
            <a:r>
              <a:rPr lang="en-US" altLang="zh-CN" dirty="0"/>
              <a:t>5</a:t>
            </a:r>
            <a:r>
              <a:rPr lang="zh-CN" altLang="en-US" dirty="0"/>
              <a:t>的参数，第二次使用位长度为</a:t>
            </a:r>
            <a:r>
              <a:rPr lang="en-US" altLang="zh-CN" dirty="0"/>
              <a:t>7</a:t>
            </a:r>
            <a:r>
              <a:rPr lang="zh-CN" altLang="en-US" dirty="0"/>
              <a:t>的参数。</a:t>
            </a:r>
            <a:endParaRPr lang="en-US" altLang="zh-CN" dirty="0"/>
          </a:p>
          <a:p>
            <a:endParaRPr lang="en-US" altLang="zh-CN" dirty="0"/>
          </a:p>
          <a:p>
            <a:r>
              <a:rPr lang="zh-CN" altLang="en-US" dirty="0"/>
              <a:t>表达处理器间通信固有的</a:t>
            </a:r>
            <a:r>
              <a:rPr lang="en-US" altLang="zh-CN" dirty="0"/>
              <a:t>DBC net </a:t>
            </a:r>
            <a:r>
              <a:rPr lang="en-US" altLang="zh-CN" dirty="0" err="1"/>
              <a:t>scnd</a:t>
            </a:r>
            <a:r>
              <a:rPr lang="zh-CN" altLang="en-US" dirty="0"/>
              <a:t>在并行预修复网络的</a:t>
            </a:r>
            <a:r>
              <a:rPr lang="en-US" altLang="zh-CN" dirty="0"/>
              <a:t>0</a:t>
            </a:r>
            <a:r>
              <a:rPr lang="zh-CN" altLang="en-US" dirty="0"/>
              <a:t>级线性拓扑中的最近邻之间传输数据。此外，</a:t>
            </a:r>
            <a:r>
              <a:rPr lang="en-US" altLang="zh-CN" dirty="0"/>
              <a:t>DBC</a:t>
            </a:r>
            <a:r>
              <a:rPr lang="zh-CN" altLang="en-US" dirty="0"/>
              <a:t>发送内部可用于任何对任何通信；处理器之间的</a:t>
            </a:r>
            <a:r>
              <a:rPr lang="en-US" altLang="zh-CN" dirty="0" err="1"/>
              <a:t>gencral</a:t>
            </a:r>
            <a:r>
              <a:rPr lang="zh-CN" altLang="en-US" dirty="0"/>
              <a:t>数据移动是通过</a:t>
            </a:r>
            <a:r>
              <a:rPr lang="en-US" altLang="zh-CN" dirty="0"/>
              <a:t>Sparc</a:t>
            </a:r>
            <a:r>
              <a:rPr lang="zh-CN" altLang="en-US" dirty="0"/>
              <a:t>常规内存完成的。</a:t>
            </a:r>
          </a:p>
        </p:txBody>
      </p:sp>
      <p:sp>
        <p:nvSpPr>
          <p:cNvPr id="4" name="灯片编号占位符 3"/>
          <p:cNvSpPr>
            <a:spLocks noGrp="1"/>
          </p:cNvSpPr>
          <p:nvPr>
            <p:ph type="sldNum" sz="quarter" idx="10"/>
          </p:nvPr>
        </p:nvSpPr>
        <p:spPr/>
        <p:txBody>
          <a:bodyPr/>
          <a:lstStyle/>
          <a:p>
            <a:fld id="{B11BFB60-DF70-49C9-ACF0-1AFEF9115986}" type="slidenum">
              <a:rPr lang="zh-CN" altLang="en-US" smtClean="0"/>
              <a:t>17</a:t>
            </a:fld>
            <a:endParaRPr lang="zh-CN" altLang="en-US"/>
          </a:p>
        </p:txBody>
      </p:sp>
    </p:spTree>
    <p:extLst>
      <p:ext uri="{BB962C8B-B14F-4D97-AF65-F5344CB8AC3E}">
        <p14:creationId xmlns:p14="http://schemas.microsoft.com/office/powerpoint/2010/main" val="13116499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1BFB60-DF70-49C9-ACF0-1AFEF9115986}" type="slidenum">
              <a:rPr lang="zh-CN" altLang="en-US" smtClean="0"/>
              <a:t>18</a:t>
            </a:fld>
            <a:endParaRPr lang="zh-CN" altLang="en-US"/>
          </a:p>
        </p:txBody>
      </p:sp>
    </p:spTree>
    <p:extLst>
      <p:ext uri="{BB962C8B-B14F-4D97-AF65-F5344CB8AC3E}">
        <p14:creationId xmlns:p14="http://schemas.microsoft.com/office/powerpoint/2010/main" val="3013565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Terasys</a:t>
            </a:r>
            <a:r>
              <a:rPr lang="zh-CN" altLang="en-US" dirty="0"/>
              <a:t>工作站完全配备</a:t>
            </a:r>
            <a:r>
              <a:rPr lang="en-US" altLang="zh-CN" dirty="0"/>
              <a:t>32K</a:t>
            </a:r>
            <a:r>
              <a:rPr lang="zh-CN" altLang="en-US" dirty="0"/>
              <a:t>处理器，并假设指令发出速率为</a:t>
            </a:r>
            <a:r>
              <a:rPr lang="en-US" altLang="zh-CN" dirty="0"/>
              <a:t>100 ns</a:t>
            </a:r>
            <a:r>
              <a:rPr lang="zh-CN" altLang="en-US" dirty="0"/>
              <a:t>，每秒可提供</a:t>
            </a:r>
            <a:r>
              <a:rPr lang="en-US" altLang="zh-CN" dirty="0"/>
              <a:t>3.2</a:t>
            </a:r>
            <a:r>
              <a:rPr lang="zh-CN" altLang="en-US" dirty="0"/>
              <a:t>倍的峰值位操作。微代码应用已经实现，并且有一次超过了这一理论峰值。（超过峰值的程序使用超标量技术，通过使用处理器的上部和下部在一个刻度内完成两位操作。）</a:t>
            </a:r>
          </a:p>
        </p:txBody>
      </p:sp>
      <p:sp>
        <p:nvSpPr>
          <p:cNvPr id="4" name="灯片编号占位符 3"/>
          <p:cNvSpPr>
            <a:spLocks noGrp="1"/>
          </p:cNvSpPr>
          <p:nvPr>
            <p:ph type="sldNum" sz="quarter" idx="10"/>
          </p:nvPr>
        </p:nvSpPr>
        <p:spPr/>
        <p:txBody>
          <a:bodyPr/>
          <a:lstStyle/>
          <a:p>
            <a:fld id="{B11BFB60-DF70-49C9-ACF0-1AFEF9115986}" type="slidenum">
              <a:rPr lang="zh-CN" altLang="en-US" smtClean="0"/>
              <a:t>19</a:t>
            </a:fld>
            <a:endParaRPr lang="zh-CN" altLang="en-US"/>
          </a:p>
        </p:txBody>
      </p:sp>
    </p:spTree>
    <p:extLst>
      <p:ext uri="{BB962C8B-B14F-4D97-AF65-F5344CB8AC3E}">
        <p14:creationId xmlns:p14="http://schemas.microsoft.com/office/powerpoint/2010/main" val="2425979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C886DE9-B704-4612-82C6-D3F0D2EE1CA8}"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1BFB60-DF70-49C9-ACF0-1AFEF9115986}" type="slidenum">
              <a:rPr lang="zh-CN" altLang="en-US" smtClean="0"/>
              <a:t>20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11BFB60-DF70-49C9-ACF0-1AFEF9115986}"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SIMD</a:t>
            </a:r>
            <a:r>
              <a:rPr lang="zh-CN" altLang="en-US" dirty="0"/>
              <a:t>处理器阵列在细粒度大规模并行问题上提供了优越的性能，在这些问题中，所有并行线程大部分时间都执行相同的操作。然而，这种细粒度的同步限制了</a:t>
            </a:r>
            <a:r>
              <a:rPr lang="en-US" altLang="zh-CN" dirty="0"/>
              <a:t>SIMD</a:t>
            </a:r>
            <a:r>
              <a:rPr lang="zh-CN" altLang="en-US" dirty="0"/>
              <a:t>（单指令多数据）机器的应用空间。如果并行线程之间存在许多与数据相关的可选操作，则总执行时间是可选操作的总和，而不是最大单线程执行时间。此外，如果应用程序本身不是负载平衡的，那么性能可能会严重降低：大多数处理器很快完成工作并变得空闲，而少数处理器最终承担了大部分工作。因此，购买高性能计算机的经济性通常要求放弃小型应用程序集（大规模并行</a:t>
            </a:r>
            <a:r>
              <a:rPr lang="en-US" altLang="zh-CN" dirty="0"/>
              <a:t>SIMD</a:t>
            </a:r>
            <a:r>
              <a:rPr lang="zh-CN" altLang="en-US" dirty="0"/>
              <a:t>）的峰值性能，转而在更大范围的应用程序（通用</a:t>
            </a:r>
            <a:r>
              <a:rPr lang="en-US" altLang="zh-CN" dirty="0"/>
              <a:t>MIMD</a:t>
            </a:r>
            <a:r>
              <a:rPr lang="zh-CN" altLang="en-US" dirty="0"/>
              <a:t>）上进行最现代化的改进。</a:t>
            </a: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B11BFB60-DF70-49C9-ACF0-1AFEF9115986}"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在本文中：已将</a:t>
            </a:r>
            <a:r>
              <a:rPr lang="en-US" altLang="zh-CN" dirty="0"/>
              <a:t>SIMD</a:t>
            </a:r>
            <a:r>
              <a:rPr lang="zh-CN" altLang="en-US" dirty="0"/>
              <a:t>阵列紧密集成到高性能主机的体系结构中，因此构成</a:t>
            </a:r>
            <a:r>
              <a:rPr lang="en-US" altLang="zh-CN" dirty="0"/>
              <a:t>SIMD</a:t>
            </a:r>
            <a:r>
              <a:rPr lang="zh-CN" altLang="en-US" dirty="0"/>
              <a:t>阵列的硬件既可以用作</a:t>
            </a:r>
            <a:r>
              <a:rPr lang="en-US" altLang="zh-CN" dirty="0"/>
              <a:t>SIMD</a:t>
            </a:r>
            <a:r>
              <a:rPr lang="zh-CN" altLang="en-US" dirty="0"/>
              <a:t>处理器阵列，也可以用作额外的常规内存。</a:t>
            </a:r>
            <a:endParaRPr lang="en-US" altLang="zh-CN" dirty="0"/>
          </a:p>
          <a:p>
            <a:r>
              <a:rPr lang="en-US" altLang="zh-CN" dirty="0"/>
              <a:t>2.SRC</a:t>
            </a:r>
            <a:r>
              <a:rPr lang="zh-CN" altLang="en-US" dirty="0"/>
              <a:t>研究人员设计并制造了一种内存处理器（</a:t>
            </a:r>
            <a:r>
              <a:rPr lang="en-US" altLang="zh-CN" dirty="0"/>
              <a:t>PIM</a:t>
            </a:r>
            <a:r>
              <a:rPr lang="zh-CN" altLang="en-US" dirty="0"/>
              <a:t>）芯片，一种标准的</a:t>
            </a:r>
            <a:r>
              <a:rPr lang="en-US" altLang="zh-CN" dirty="0"/>
              <a:t>4</a:t>
            </a:r>
            <a:r>
              <a:rPr lang="zh-CN" altLang="en-US" dirty="0"/>
              <a:t>位内存，由一个控制每列内存的单位</a:t>
            </a:r>
            <a:r>
              <a:rPr lang="en-US" altLang="zh-CN" dirty="0"/>
              <a:t>ALU</a:t>
            </a:r>
            <a:r>
              <a:rPr lang="zh-CN" altLang="en-US" dirty="0"/>
              <a:t>扩充。原则上，</a:t>
            </a:r>
            <a:r>
              <a:rPr lang="en-US" altLang="zh-CN" dirty="0"/>
              <a:t>PIM</a:t>
            </a:r>
            <a:r>
              <a:rPr lang="zh-CN" altLang="en-US" dirty="0"/>
              <a:t>芯片可以取代任何处理器的内存，包括超级计算机。为了验证以更适度的规模将</a:t>
            </a:r>
            <a:r>
              <a:rPr lang="en-US" altLang="zh-CN" dirty="0"/>
              <a:t>SIMD</a:t>
            </a:r>
            <a:r>
              <a:rPr lang="zh-CN" altLang="en-US" dirty="0"/>
              <a:t>计算集成到传统处理器中的概念，我们构建了六台</a:t>
            </a:r>
            <a:r>
              <a:rPr lang="en-US" altLang="zh-CN" dirty="0" err="1"/>
              <a:t>Terasys</a:t>
            </a:r>
            <a:r>
              <a:rPr lang="zh-CN" altLang="en-US" dirty="0"/>
              <a:t>工作站，这是</a:t>
            </a:r>
            <a:r>
              <a:rPr lang="en-US" altLang="zh-CN" dirty="0"/>
              <a:t>Sun Microsystems</a:t>
            </a:r>
            <a:r>
              <a:rPr lang="zh-CN" altLang="en-US" dirty="0"/>
              <a:t>的</a:t>
            </a:r>
            <a:r>
              <a:rPr lang="en-US" altLang="zh-CN" dirty="0"/>
              <a:t>Sparcstation-2</a:t>
            </a:r>
            <a:r>
              <a:rPr lang="zh-CN" altLang="en-US" dirty="0"/>
              <a:t>工作站，其中</a:t>
            </a:r>
            <a:r>
              <a:rPr lang="en-US" altLang="zh-CN" dirty="0"/>
              <a:t>8</a:t>
            </a:r>
            <a:r>
              <a:rPr lang="zh-CN" altLang="en-US" dirty="0"/>
              <a:t>兆字节的地址空间由容纳</a:t>
            </a:r>
            <a:r>
              <a:rPr lang="en-US" altLang="zh-CN" dirty="0"/>
              <a:t>32K</a:t>
            </a:r>
            <a:r>
              <a:rPr lang="zh-CN" altLang="en-US" dirty="0"/>
              <a:t>位</a:t>
            </a:r>
            <a:r>
              <a:rPr lang="en-US" altLang="zh-CN" dirty="0"/>
              <a:t>MU</a:t>
            </a:r>
            <a:r>
              <a:rPr lang="zh-CN" altLang="en-US" dirty="0"/>
              <a:t>的</a:t>
            </a:r>
            <a:r>
              <a:rPr lang="en-US" altLang="zh-CN" dirty="0"/>
              <a:t>PIM</a:t>
            </a:r>
            <a:r>
              <a:rPr lang="zh-CN" altLang="en-US" dirty="0"/>
              <a:t>内存组成。我们为</a:t>
            </a:r>
            <a:r>
              <a:rPr lang="en-US" altLang="zh-CN" dirty="0" err="1"/>
              <a:t>Terasys</a:t>
            </a:r>
            <a:r>
              <a:rPr lang="zh-CN" altLang="en-US" dirty="0"/>
              <a:t>设计并实现了一种高级并行语言，称为数据并行位</a:t>
            </a:r>
            <a:r>
              <a:rPr lang="en-US" altLang="zh-CN" dirty="0"/>
              <a:t>C</a:t>
            </a:r>
            <a:r>
              <a:rPr lang="zh-CN" altLang="en-US" dirty="0"/>
              <a:t>（</a:t>
            </a:r>
            <a:r>
              <a:rPr lang="en-US" altLang="zh-CN" dirty="0" err="1"/>
              <a:t>dbC</a:t>
            </a:r>
            <a:r>
              <a:rPr lang="zh-CN" altLang="en-US" dirty="0"/>
              <a:t>），并演示了使用</a:t>
            </a:r>
            <a:r>
              <a:rPr lang="en-US" altLang="zh-CN" dirty="0"/>
              <a:t>PIM</a:t>
            </a:r>
            <a:r>
              <a:rPr lang="zh-CN" altLang="en-US" dirty="0"/>
              <a:t>内存作为</a:t>
            </a:r>
            <a:r>
              <a:rPr lang="en-US" altLang="zh-CN" dirty="0"/>
              <a:t>SIMD</a:t>
            </a:r>
            <a:r>
              <a:rPr lang="zh-CN" altLang="en-US" dirty="0"/>
              <a:t>阵列的</a:t>
            </a:r>
            <a:r>
              <a:rPr lang="en-US" altLang="zh-CN" dirty="0" err="1"/>
              <a:t>dbC</a:t>
            </a:r>
            <a:r>
              <a:rPr lang="zh-CN" altLang="en-US" dirty="0"/>
              <a:t>应用程序以多个</a:t>
            </a:r>
            <a:r>
              <a:rPr lang="en-US" altLang="zh-CN" dirty="0"/>
              <a:t>Cray-YMP</a:t>
            </a:r>
            <a:r>
              <a:rPr lang="zh-CN" altLang="en-US" dirty="0"/>
              <a:t>处理器的速度运行。因此，我们可以用超级计算机成本的一小部分来提供超级计算机的性能。</a:t>
            </a:r>
          </a:p>
          <a:p>
            <a:endParaRPr lang="zh-CN" altLang="en-US" dirty="0"/>
          </a:p>
        </p:txBody>
      </p:sp>
      <p:sp>
        <p:nvSpPr>
          <p:cNvPr id="4" name="灯片编号占位符 3"/>
          <p:cNvSpPr>
            <a:spLocks noGrp="1"/>
          </p:cNvSpPr>
          <p:nvPr>
            <p:ph type="sldNum" sz="quarter" idx="10"/>
          </p:nvPr>
        </p:nvSpPr>
        <p:spPr/>
        <p:txBody>
          <a:bodyPr/>
          <a:lstStyle/>
          <a:p>
            <a:fld id="{B11BFB60-DF70-49C9-ACF0-1AFEF9115986}" type="slidenum">
              <a:rPr lang="zh-CN" altLang="en-US" smtClean="0"/>
              <a:t>5</a:t>
            </a:fld>
            <a:endParaRPr lang="zh-CN" altLang="en-US"/>
          </a:p>
        </p:txBody>
      </p:sp>
    </p:spTree>
    <p:extLst>
      <p:ext uri="{BB962C8B-B14F-4D97-AF65-F5344CB8AC3E}">
        <p14:creationId xmlns:p14="http://schemas.microsoft.com/office/powerpoint/2010/main" val="2478719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1BFB60-DF70-49C9-ACF0-1AFEF9115986}" type="slidenum">
              <a:rPr lang="zh-CN" altLang="en-US" smtClean="0"/>
              <a:t>6</a:t>
            </a:fld>
            <a:endParaRPr lang="zh-CN" altLang="en-US"/>
          </a:p>
        </p:txBody>
      </p:sp>
    </p:spTree>
    <p:extLst>
      <p:ext uri="{BB962C8B-B14F-4D97-AF65-F5344CB8AC3E}">
        <p14:creationId xmlns:p14="http://schemas.microsoft.com/office/powerpoint/2010/main" val="36121463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Sun Sparc-2</a:t>
            </a:r>
            <a:r>
              <a:rPr lang="zh-CN" altLang="en-US" dirty="0"/>
              <a:t>处理器</a:t>
            </a:r>
            <a:endParaRPr lang="en-US" altLang="zh-CN" dirty="0"/>
          </a:p>
          <a:p>
            <a:r>
              <a:rPr lang="en-US" altLang="zh-CN" dirty="0"/>
              <a:t>Sparc</a:t>
            </a:r>
            <a:r>
              <a:rPr lang="zh-CN" altLang="en-US" dirty="0"/>
              <a:t>机柜中的</a:t>
            </a:r>
            <a:r>
              <a:rPr lang="en-US" altLang="zh-CN" dirty="0" err="1"/>
              <a:t>SBus</a:t>
            </a:r>
            <a:r>
              <a:rPr lang="zh-CN" altLang="en-US" dirty="0"/>
              <a:t>接口卡</a:t>
            </a:r>
            <a:endParaRPr lang="en-US" altLang="zh-CN" dirty="0"/>
          </a:p>
          <a:p>
            <a:r>
              <a:rPr lang="en-US" altLang="zh-CN" dirty="0" err="1"/>
              <a:t>Terasys</a:t>
            </a:r>
            <a:r>
              <a:rPr lang="zh-CN" altLang="en-US" dirty="0"/>
              <a:t>接口板</a:t>
            </a:r>
            <a:endParaRPr lang="en-US" altLang="zh-CN" dirty="0"/>
          </a:p>
          <a:p>
            <a:r>
              <a:rPr lang="zh-CN" altLang="en-US" dirty="0"/>
              <a:t>一个或多个</a:t>
            </a:r>
            <a:r>
              <a:rPr lang="en-US" altLang="zh-CN" dirty="0"/>
              <a:t>PIM</a:t>
            </a:r>
            <a:r>
              <a:rPr lang="zh-CN" altLang="en-US" dirty="0"/>
              <a:t>阵列单元。</a:t>
            </a:r>
          </a:p>
        </p:txBody>
      </p:sp>
      <p:sp>
        <p:nvSpPr>
          <p:cNvPr id="4" name="灯片编号占位符 3"/>
          <p:cNvSpPr>
            <a:spLocks noGrp="1"/>
          </p:cNvSpPr>
          <p:nvPr>
            <p:ph type="sldNum" sz="quarter" idx="10"/>
          </p:nvPr>
        </p:nvSpPr>
        <p:spPr/>
        <p:txBody>
          <a:bodyPr/>
          <a:lstStyle/>
          <a:p>
            <a:fld id="{B11BFB60-DF70-49C9-ACF0-1AFEF9115986}" type="slidenum">
              <a:rPr lang="zh-CN" altLang="en-US" smtClean="0"/>
              <a:t>7</a:t>
            </a:fld>
            <a:endParaRPr lang="zh-CN" altLang="en-US"/>
          </a:p>
        </p:txBody>
      </p:sp>
    </p:spTree>
    <p:extLst>
      <p:ext uri="{BB962C8B-B14F-4D97-AF65-F5344CB8AC3E}">
        <p14:creationId xmlns:p14="http://schemas.microsoft.com/office/powerpoint/2010/main" val="28504795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PIM</a:t>
            </a:r>
            <a:r>
              <a:rPr lang="zh-CN" altLang="en-US" dirty="0"/>
              <a:t>集成电路采用</a:t>
            </a:r>
            <a:r>
              <a:rPr lang="en-US" altLang="zh-CN" dirty="0"/>
              <a:t>1</a:t>
            </a:r>
            <a:r>
              <a:rPr lang="zh-CN" altLang="en-US" dirty="0"/>
              <a:t>微米技术，晶体管略多于</a:t>
            </a:r>
            <a:r>
              <a:rPr lang="en-US" altLang="zh-CN" dirty="0"/>
              <a:t>100</a:t>
            </a:r>
            <a:r>
              <a:rPr lang="zh-CN" altLang="en-US" dirty="0"/>
              <a:t>万个，包含</a:t>
            </a:r>
            <a:r>
              <a:rPr lang="en-US" altLang="zh-CN" dirty="0"/>
              <a:t>2K x 64</a:t>
            </a:r>
            <a:r>
              <a:rPr lang="zh-CN" altLang="en-US" dirty="0"/>
              <a:t>位</a:t>
            </a:r>
            <a:r>
              <a:rPr lang="en-US" altLang="zh-CN" dirty="0"/>
              <a:t>SRAM</a:t>
            </a:r>
            <a:r>
              <a:rPr lang="zh-CN" altLang="en-US" dirty="0"/>
              <a:t>、</a:t>
            </a:r>
            <a:r>
              <a:rPr lang="en-US" altLang="zh-CN" dirty="0"/>
              <a:t>64</a:t>
            </a:r>
            <a:r>
              <a:rPr lang="zh-CN" altLang="en-US" dirty="0"/>
              <a:t>个定制设计的单位处理器以及控制和错误检测电路。*图</a:t>
            </a:r>
            <a:r>
              <a:rPr lang="en-US" altLang="zh-CN" dirty="0"/>
              <a:t>2</a:t>
            </a:r>
            <a:r>
              <a:rPr lang="zh-CN" altLang="en-US" dirty="0"/>
              <a:t>显示了</a:t>
            </a:r>
            <a:r>
              <a:rPr lang="en-US" altLang="zh-CN" dirty="0"/>
              <a:t>PIM</a:t>
            </a:r>
            <a:r>
              <a:rPr lang="zh-CN" altLang="en-US" dirty="0"/>
              <a:t>芯片。实线勾勒出传统内存组件，虚线勾勒出添加的</a:t>
            </a:r>
            <a:r>
              <a:rPr lang="en-US" altLang="zh-CN" dirty="0"/>
              <a:t>PIM</a:t>
            </a:r>
            <a:r>
              <a:rPr lang="zh-CN" altLang="en-US" dirty="0"/>
              <a:t>电路。</a:t>
            </a:r>
          </a:p>
        </p:txBody>
      </p:sp>
      <p:sp>
        <p:nvSpPr>
          <p:cNvPr id="4" name="灯片编号占位符 3"/>
          <p:cNvSpPr>
            <a:spLocks noGrp="1"/>
          </p:cNvSpPr>
          <p:nvPr>
            <p:ph type="sldNum" sz="quarter" idx="10"/>
          </p:nvPr>
        </p:nvSpPr>
        <p:spPr/>
        <p:txBody>
          <a:bodyPr/>
          <a:lstStyle/>
          <a:p>
            <a:fld id="{B11BFB60-DF70-49C9-ACF0-1AFEF9115986}" type="slidenum">
              <a:rPr lang="zh-CN" altLang="en-US" smtClean="0"/>
              <a:t>8</a:t>
            </a:fld>
            <a:endParaRPr lang="zh-CN" altLang="en-US"/>
          </a:p>
        </p:txBody>
      </p:sp>
    </p:spTree>
    <p:extLst>
      <p:ext uri="{BB962C8B-B14F-4D97-AF65-F5344CB8AC3E}">
        <p14:creationId xmlns:p14="http://schemas.microsoft.com/office/powerpoint/2010/main" val="3833362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在传统存储器模式下，芯片配置为</a:t>
            </a:r>
            <a:r>
              <a:rPr lang="en-US" altLang="zh-CN" dirty="0"/>
              <a:t>32Kx 4</a:t>
            </a:r>
            <a:r>
              <a:rPr lang="zh-CN" altLang="en-US" dirty="0"/>
              <a:t>位</a:t>
            </a:r>
            <a:r>
              <a:rPr lang="en-US" altLang="zh-CN" dirty="0"/>
              <a:t>SRAM</a:t>
            </a:r>
            <a:r>
              <a:rPr lang="zh-CN" altLang="en-US" dirty="0"/>
              <a:t>，具有</a:t>
            </a:r>
            <a:r>
              <a:rPr lang="en-US" altLang="zh-CN" dirty="0"/>
              <a:t>11</a:t>
            </a:r>
            <a:r>
              <a:rPr lang="zh-CN" altLang="en-US" dirty="0"/>
              <a:t>位行地址和</a:t>
            </a:r>
            <a:r>
              <a:rPr lang="en-US" altLang="zh-CN" dirty="0"/>
              <a:t>4</a:t>
            </a:r>
            <a:r>
              <a:rPr lang="zh-CN" altLang="en-US" dirty="0"/>
              <a:t>位列地址。作为对行地址信号的响应，它将所选行加载到</a:t>
            </a:r>
            <a:r>
              <a:rPr lang="en-US" altLang="zh-CN" dirty="0"/>
              <a:t>64</a:t>
            </a:r>
            <a:r>
              <a:rPr lang="zh-CN" altLang="en-US" dirty="0"/>
              <a:t>位寄存器中。列地址选择一个</a:t>
            </a:r>
            <a:r>
              <a:rPr lang="en-US" altLang="zh-CN" dirty="0"/>
              <a:t>4</a:t>
            </a:r>
            <a:r>
              <a:rPr lang="zh-CN" altLang="en-US" dirty="0"/>
              <a:t>位半字节（构成</a:t>
            </a:r>
            <a:r>
              <a:rPr lang="en-US" altLang="zh-CN" dirty="0"/>
              <a:t>64</a:t>
            </a:r>
            <a:r>
              <a:rPr lang="zh-CN" altLang="en-US" dirty="0"/>
              <a:t>位寄存器的</a:t>
            </a:r>
            <a:r>
              <a:rPr lang="en-US" altLang="zh-CN" dirty="0"/>
              <a:t>16</a:t>
            </a:r>
            <a:r>
              <a:rPr lang="zh-CN" altLang="en-US" dirty="0"/>
              <a:t>个半字节之一）。为了在</a:t>
            </a:r>
            <a:r>
              <a:rPr lang="en-US" altLang="zh-CN" dirty="0"/>
              <a:t>PIM</a:t>
            </a:r>
            <a:r>
              <a:rPr lang="zh-CN" altLang="en-US" dirty="0"/>
              <a:t>模式下工作，芯片由</a:t>
            </a:r>
            <a:r>
              <a:rPr lang="en-US" altLang="zh-CN" dirty="0" err="1"/>
              <a:t>Terasys</a:t>
            </a:r>
            <a:r>
              <a:rPr lang="zh-CN" altLang="en-US" dirty="0"/>
              <a:t>接口板的</a:t>
            </a:r>
            <a:r>
              <a:rPr lang="en-US" altLang="zh-CN" dirty="0"/>
              <a:t>25</a:t>
            </a:r>
            <a:r>
              <a:rPr lang="zh-CN" altLang="en-US" dirty="0"/>
              <a:t>个命令位之一激活。命令模式启动一个内部行操作，</a:t>
            </a:r>
            <a:r>
              <a:rPr lang="en-US" altLang="zh-CN" dirty="0"/>
              <a:t>64</a:t>
            </a:r>
            <a:r>
              <a:rPr lang="zh-CN" altLang="en-US" dirty="0"/>
              <a:t>个处理器在其中一行内存上运行。处理器可以执行本地操作，并可选地读</a:t>
            </a:r>
            <a:r>
              <a:rPr lang="en-US" altLang="zh-CN" dirty="0"/>
              <a:t>/</a:t>
            </a:r>
            <a:r>
              <a:rPr lang="zh-CN" altLang="en-US" dirty="0"/>
              <a:t>写全局或、分区或和并行前缀行。</a:t>
            </a:r>
          </a:p>
        </p:txBody>
      </p:sp>
      <p:sp>
        <p:nvSpPr>
          <p:cNvPr id="4" name="灯片编号占位符 3"/>
          <p:cNvSpPr>
            <a:spLocks noGrp="1"/>
          </p:cNvSpPr>
          <p:nvPr>
            <p:ph type="sldNum" sz="quarter" idx="10"/>
          </p:nvPr>
        </p:nvSpPr>
        <p:spPr/>
        <p:txBody>
          <a:bodyPr/>
          <a:lstStyle/>
          <a:p>
            <a:fld id="{B11BFB60-DF70-49C9-ACF0-1AFEF9115986}" type="slidenum">
              <a:rPr lang="zh-CN" altLang="en-US" smtClean="0"/>
              <a:t>9</a:t>
            </a:fld>
            <a:endParaRPr lang="zh-CN" altLang="en-US"/>
          </a:p>
        </p:txBody>
      </p:sp>
    </p:spTree>
    <p:extLst>
      <p:ext uri="{BB962C8B-B14F-4D97-AF65-F5344CB8AC3E}">
        <p14:creationId xmlns:p14="http://schemas.microsoft.com/office/powerpoint/2010/main" val="13255828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B0F8EDE-78CF-426B-8C96-BB756980285A}" type="datetimeFigureOut">
              <a:rPr lang="zh-CN" altLang="en-US" smtClean="0"/>
              <a:t>2021/12/9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93A759-8B04-4424-B585-A634AEEFBB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B0F8EDE-78CF-426B-8C96-BB756980285A}" type="datetimeFigureOut">
              <a:rPr lang="zh-CN" altLang="en-US" smtClean="0"/>
              <a:t>2021/12/9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93A759-8B04-4424-B585-A634AEEFBB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B0F8EDE-78CF-426B-8C96-BB756980285A}" type="datetimeFigureOut">
              <a:rPr lang="zh-CN" altLang="en-US" smtClean="0"/>
              <a:t>2021/12/9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93A759-8B04-4424-B585-A634AEEFBB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CB0F8EDE-78CF-426B-8C96-BB756980285A}" type="datetimeFigureOut">
              <a:rPr lang="zh-CN" altLang="en-US" smtClean="0"/>
              <a:t>2021/12/9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93A759-8B04-4424-B585-A634AEEFBB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CB0F8EDE-78CF-426B-8C96-BB756980285A}" type="datetimeFigureOut">
              <a:rPr lang="zh-CN" altLang="en-US" smtClean="0"/>
              <a:t>2021/12/9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393A759-8B04-4424-B585-A634AEEFBB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B0F8EDE-78CF-426B-8C96-BB756980285A}" type="datetimeFigureOut">
              <a:rPr lang="zh-CN" altLang="en-US" smtClean="0"/>
              <a:t>2021/12/9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393A759-8B04-4424-B585-A634AEEFBB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CB0F8EDE-78CF-426B-8C96-BB756980285A}" type="datetimeFigureOut">
              <a:rPr lang="zh-CN" altLang="en-US" smtClean="0"/>
              <a:t>2021/12/9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393A759-8B04-4424-B585-A634AEEFBB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CB0F8EDE-78CF-426B-8C96-BB756980285A}" type="datetimeFigureOut">
              <a:rPr lang="zh-CN" altLang="en-US" smtClean="0"/>
              <a:t>2021/12/9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393A759-8B04-4424-B585-A634AEEFBB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B0F8EDE-78CF-426B-8C96-BB756980285A}" type="datetimeFigureOut">
              <a:rPr lang="zh-CN" altLang="en-US" smtClean="0"/>
              <a:t>2021/12/9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393A759-8B04-4424-B585-A634AEEFBB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B0F8EDE-78CF-426B-8C96-BB756980285A}" type="datetimeFigureOut">
              <a:rPr lang="zh-CN" altLang="en-US" smtClean="0"/>
              <a:t>2021/12/9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393A759-8B04-4424-B585-A634AEEFBB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B0F8EDE-78CF-426B-8C96-BB756980285A}" type="datetimeFigureOut">
              <a:rPr lang="zh-CN" altLang="en-US" smtClean="0"/>
              <a:t>2021/12/9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393A759-8B04-4424-B585-A634AEEFBB34}"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0F8EDE-78CF-426B-8C96-BB756980285A}" type="datetimeFigureOut">
              <a:rPr lang="zh-CN" altLang="en-US" smtClean="0"/>
              <a:t>2021/12/9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93A759-8B04-4424-B585-A634AEEFBB3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tags" Target="../tags/tag12.xml"/><Relationship Id="rId7" Type="http://schemas.openxmlformats.org/officeDocument/2006/relationships/image" Target="../media/image5.jpe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1.png"/><Relationship Id="rId5" Type="http://schemas.openxmlformats.org/officeDocument/2006/relationships/notesSlide" Target="../notesSlides/notesSlide13.xml"/><Relationship Id="rId4"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image" Target="../media/image5.jpe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1.png"/><Relationship Id="rId5" Type="http://schemas.openxmlformats.org/officeDocument/2006/relationships/notesSlide" Target="../notesSlides/notesSlide18.xml"/><Relationship Id="rId4"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4.jpeg"/><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image" Target="../media/image5.jpe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image" Target="../media/image1.png"/><Relationship Id="rId5" Type="http://schemas.openxmlformats.org/officeDocument/2006/relationships/notesSlide" Target="../notesSlides/notesSlide3.xml"/><Relationship Id="rId4"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5.jpe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1.png"/><Relationship Id="rId5" Type="http://schemas.openxmlformats.org/officeDocument/2006/relationships/notesSlide" Target="../notesSlides/notesSlide6.xml"/><Relationship Id="rId4"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Administrator\Desktop\2.png2"/>
          <p:cNvPicPr>
            <a:picLocks noChangeAspect="1"/>
          </p:cNvPicPr>
          <p:nvPr/>
        </p:nvPicPr>
        <p:blipFill>
          <a:blip r:embed="rId3">
            <a:lum bright="24000" contrast="24000"/>
          </a:blip>
          <a:srcRect/>
          <a:stretch>
            <a:fillRect/>
          </a:stretch>
        </p:blipFill>
        <p:spPr>
          <a:xfrm>
            <a:off x="4901565" y="2895918"/>
            <a:ext cx="7574280" cy="5354320"/>
          </a:xfrm>
          <a:prstGeom prst="rect">
            <a:avLst/>
          </a:prstGeom>
        </p:spPr>
      </p:pic>
      <p:sp>
        <p:nvSpPr>
          <p:cNvPr id="13" name="任意多边形 12"/>
          <p:cNvSpPr/>
          <p:nvPr/>
        </p:nvSpPr>
        <p:spPr bwMode="auto">
          <a:xfrm>
            <a:off x="2172925" y="7937"/>
            <a:ext cx="2794000" cy="6850063"/>
          </a:xfrm>
          <a:custGeom>
            <a:avLst/>
            <a:gdLst>
              <a:gd name="connsiteX0" fmla="*/ 777875 w 2794000"/>
              <a:gd name="connsiteY0" fmla="*/ 0 h 6850063"/>
              <a:gd name="connsiteX1" fmla="*/ 2794000 w 2794000"/>
              <a:gd name="connsiteY1" fmla="*/ 1228725 h 6850063"/>
              <a:gd name="connsiteX2" fmla="*/ 0 w 2794000"/>
              <a:gd name="connsiteY2" fmla="*/ 6850063 h 6850063"/>
              <a:gd name="connsiteX3" fmla="*/ 2255838 w 2794000"/>
              <a:gd name="connsiteY3" fmla="*/ 1228725 h 6850063"/>
            </a:gdLst>
            <a:ahLst/>
            <a:cxnLst>
              <a:cxn ang="0">
                <a:pos x="connsiteX0" y="connsiteY0"/>
              </a:cxn>
              <a:cxn ang="0">
                <a:pos x="connsiteX1" y="connsiteY1"/>
              </a:cxn>
              <a:cxn ang="0">
                <a:pos x="connsiteX2" y="connsiteY2"/>
              </a:cxn>
              <a:cxn ang="0">
                <a:pos x="connsiteX3" y="connsiteY3"/>
              </a:cxn>
            </a:cxnLst>
            <a:rect l="l" t="t" r="r" b="b"/>
            <a:pathLst>
              <a:path w="2794000" h="6850063">
                <a:moveTo>
                  <a:pt x="777875" y="0"/>
                </a:moveTo>
                <a:lnTo>
                  <a:pt x="2794000" y="1228725"/>
                </a:lnTo>
                <a:lnTo>
                  <a:pt x="0" y="6850063"/>
                </a:lnTo>
                <a:lnTo>
                  <a:pt x="2255838" y="1228725"/>
                </a:lnTo>
                <a:close/>
              </a:path>
            </a:pathLst>
          </a:custGeom>
          <a:solidFill>
            <a:schemeClr val="bg1">
              <a:lumMod val="8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a:solidFill>
                <a:srgbClr val="FFFFFF"/>
              </a:solidFill>
              <a:latin typeface="Agency FB" panose="020B0503020202020204" pitchFamily="34" charset="0"/>
            </a:endParaRPr>
          </a:p>
        </p:txBody>
      </p:sp>
      <p:sp>
        <p:nvSpPr>
          <p:cNvPr id="11" name="任意多边形 10"/>
          <p:cNvSpPr/>
          <p:nvPr/>
        </p:nvSpPr>
        <p:spPr bwMode="auto">
          <a:xfrm>
            <a:off x="0" y="7937"/>
            <a:ext cx="4428763" cy="6850063"/>
          </a:xfrm>
          <a:custGeom>
            <a:avLst/>
            <a:gdLst>
              <a:gd name="connsiteX0" fmla="*/ 0 w 4428763"/>
              <a:gd name="connsiteY0" fmla="*/ 0 h 6850063"/>
              <a:gd name="connsiteX1" fmla="*/ 2950801 w 4428763"/>
              <a:gd name="connsiteY1" fmla="*/ 0 h 6850063"/>
              <a:gd name="connsiteX2" fmla="*/ 4428763 w 4428763"/>
              <a:gd name="connsiteY2" fmla="*/ 1228725 h 6850063"/>
              <a:gd name="connsiteX3" fmla="*/ 2172926 w 4428763"/>
              <a:gd name="connsiteY3" fmla="*/ 6850063 h 6850063"/>
              <a:gd name="connsiteX4" fmla="*/ 0 w 4428763"/>
              <a:gd name="connsiteY4" fmla="*/ 6850063 h 6850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763" h="6850063">
                <a:moveTo>
                  <a:pt x="0" y="0"/>
                </a:moveTo>
                <a:lnTo>
                  <a:pt x="2950801" y="0"/>
                </a:lnTo>
                <a:lnTo>
                  <a:pt x="4428763" y="1228725"/>
                </a:lnTo>
                <a:lnTo>
                  <a:pt x="2172926" y="6850063"/>
                </a:lnTo>
                <a:lnTo>
                  <a:pt x="0" y="6850063"/>
                </a:lnTo>
                <a:close/>
              </a:path>
            </a:pathLst>
          </a:cu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a:solidFill>
                <a:srgbClr val="FFFFFF"/>
              </a:solidFill>
              <a:latin typeface="Agency FB" panose="020B0503020202020204" pitchFamily="34" charset="0"/>
            </a:endParaRPr>
          </a:p>
        </p:txBody>
      </p:sp>
      <p:sp>
        <p:nvSpPr>
          <p:cNvPr id="16" name="TextBox 14"/>
          <p:cNvSpPr txBox="1"/>
          <p:nvPr/>
        </p:nvSpPr>
        <p:spPr>
          <a:xfrm>
            <a:off x="4838153" y="1028687"/>
            <a:ext cx="7275143" cy="3416320"/>
          </a:xfrm>
          <a:prstGeom prst="rect">
            <a:avLst/>
          </a:prstGeom>
          <a:noFill/>
        </p:spPr>
        <p:txBody>
          <a:bodyPr wrap="square" rtlCol="0">
            <a:spAutoFit/>
          </a:bodyPr>
          <a:lstStyle/>
          <a:p>
            <a:pPr algn="r"/>
            <a:r>
              <a:rPr lang="en-US" altLang="zh-CN" sz="5400" dirty="0">
                <a:solidFill>
                  <a:srgbClr val="028C7D"/>
                </a:solidFill>
                <a:latin typeface="方正尚酷简体" panose="03000509000000000000" pitchFamily="65" charset="-122"/>
                <a:ea typeface="方正尚酷简体" panose="03000509000000000000" pitchFamily="65" charset="-122"/>
              </a:rPr>
              <a:t>Processing in </a:t>
            </a:r>
          </a:p>
          <a:p>
            <a:pPr algn="r"/>
            <a:r>
              <a:rPr lang="en-US" altLang="zh-CN" sz="5400" dirty="0">
                <a:solidFill>
                  <a:srgbClr val="028C7D"/>
                </a:solidFill>
                <a:latin typeface="方正尚酷简体" panose="03000509000000000000" pitchFamily="65" charset="-122"/>
                <a:ea typeface="方正尚酷简体" panose="03000509000000000000" pitchFamily="65" charset="-122"/>
              </a:rPr>
              <a:t>Memory: The </a:t>
            </a:r>
            <a:r>
              <a:rPr lang="en-US" altLang="zh-CN" sz="5400" dirty="0" err="1">
                <a:solidFill>
                  <a:srgbClr val="028C7D"/>
                </a:solidFill>
                <a:latin typeface="方正尚酷简体" panose="03000509000000000000" pitchFamily="65" charset="-122"/>
                <a:ea typeface="方正尚酷简体" panose="03000509000000000000" pitchFamily="65" charset="-122"/>
              </a:rPr>
              <a:t>Terasys</a:t>
            </a:r>
            <a:r>
              <a:rPr lang="en-US" altLang="zh-CN" sz="5400" dirty="0">
                <a:solidFill>
                  <a:srgbClr val="028C7D"/>
                </a:solidFill>
                <a:latin typeface="方正尚酷简体" panose="03000509000000000000" pitchFamily="65" charset="-122"/>
                <a:ea typeface="方正尚酷简体" panose="03000509000000000000" pitchFamily="65" charset="-122"/>
              </a:rPr>
              <a:t> </a:t>
            </a:r>
          </a:p>
          <a:p>
            <a:pPr algn="r"/>
            <a:r>
              <a:rPr lang="en-US" altLang="zh-CN" sz="5400" dirty="0">
                <a:solidFill>
                  <a:srgbClr val="028C7D"/>
                </a:solidFill>
                <a:latin typeface="方正尚酷简体" panose="03000509000000000000" pitchFamily="65" charset="-122"/>
                <a:ea typeface="方正尚酷简体" panose="03000509000000000000" pitchFamily="65" charset="-122"/>
              </a:rPr>
              <a:t>Massively Parallel </a:t>
            </a:r>
          </a:p>
          <a:p>
            <a:pPr algn="r"/>
            <a:r>
              <a:rPr lang="en-US" altLang="zh-CN" sz="5400" dirty="0" err="1">
                <a:solidFill>
                  <a:srgbClr val="028C7D"/>
                </a:solidFill>
                <a:latin typeface="方正尚酷简体" panose="03000509000000000000" pitchFamily="65" charset="-122"/>
                <a:ea typeface="方正尚酷简体" panose="03000509000000000000" pitchFamily="65" charset="-122"/>
              </a:rPr>
              <a:t>PlM</a:t>
            </a:r>
            <a:r>
              <a:rPr lang="en-US" altLang="zh-CN" sz="5400" dirty="0">
                <a:solidFill>
                  <a:srgbClr val="028C7D"/>
                </a:solidFill>
                <a:latin typeface="方正尚酷简体" panose="03000509000000000000" pitchFamily="65" charset="-122"/>
                <a:ea typeface="方正尚酷简体" panose="03000509000000000000" pitchFamily="65" charset="-122"/>
              </a:rPr>
              <a:t> Array</a:t>
            </a:r>
            <a:endParaRPr lang="zh-CN" altLang="en-US" sz="5400" dirty="0">
              <a:solidFill>
                <a:srgbClr val="028C7D"/>
              </a:solidFill>
              <a:latin typeface="方正尚酷简体" panose="03000509000000000000" pitchFamily="65" charset="-122"/>
              <a:ea typeface="方正尚酷简体" panose="03000509000000000000" pitchFamily="65" charset="-122"/>
            </a:endParaRPr>
          </a:p>
        </p:txBody>
      </p:sp>
      <p:sp>
        <p:nvSpPr>
          <p:cNvPr id="17" name="TextBox 16"/>
          <p:cNvSpPr txBox="1"/>
          <p:nvPr/>
        </p:nvSpPr>
        <p:spPr>
          <a:xfrm>
            <a:off x="5515800" y="4496868"/>
            <a:ext cx="5919851" cy="368300"/>
          </a:xfrm>
          <a:prstGeom prst="rect">
            <a:avLst/>
          </a:prstGeom>
          <a:noFill/>
        </p:spPr>
        <p:txBody>
          <a:bodyPr wrap="square" rtlCol="0">
            <a:spAutoFit/>
          </a:bodyPr>
          <a:lstStyle/>
          <a:p>
            <a:pPr algn="r"/>
            <a:r>
              <a:rPr lang="zh-CN" altLang="en-US" b="1" dirty="0">
                <a:latin typeface="微软雅黑" panose="020B0503020204020204" pitchFamily="34" charset="-122"/>
                <a:ea typeface="微软雅黑" panose="020B0503020204020204" pitchFamily="34" charset="-122"/>
              </a:rPr>
              <a:t>孙旻聿    </a:t>
            </a:r>
            <a:r>
              <a:rPr lang="en-US" altLang="zh-CN" b="1" dirty="0">
                <a:latin typeface="微软雅黑" panose="020B0503020204020204" pitchFamily="34" charset="-122"/>
                <a:ea typeface="微软雅黑" panose="020B0503020204020204" pitchFamily="34" charset="-122"/>
              </a:rPr>
              <a:t>S211000805</a:t>
            </a:r>
            <a:endParaRPr lang="zh-CN" altLang="en-US" b="1" dirty="0">
              <a:latin typeface="微软雅黑" panose="020B0503020204020204" pitchFamily="34" charset="-122"/>
              <a:ea typeface="微软雅黑" panose="020B0503020204020204" pitchFamily="34" charset="-122"/>
            </a:endParaRPr>
          </a:p>
        </p:txBody>
      </p:sp>
      <p:grpSp>
        <p:nvGrpSpPr>
          <p:cNvPr id="19" name="组合 18"/>
          <p:cNvGrpSpPr/>
          <p:nvPr/>
        </p:nvGrpSpPr>
        <p:grpSpPr>
          <a:xfrm>
            <a:off x="8718505" y="5153984"/>
            <a:ext cx="458433" cy="413329"/>
            <a:chOff x="4634991" y="2138335"/>
            <a:chExt cx="428348" cy="386204"/>
          </a:xfrm>
        </p:grpSpPr>
        <p:sp>
          <p:nvSpPr>
            <p:cNvPr id="20" name="Freeform 5"/>
            <p:cNvSpPr/>
            <p:nvPr/>
          </p:nvSpPr>
          <p:spPr bwMode="auto">
            <a:xfrm>
              <a:off x="4634991"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rgbClr val="FFFFFF"/>
                </a:solidFill>
                <a:latin typeface="Agency FB" panose="020B0503020202020204" pitchFamily="34" charset="0"/>
              </a:endParaRPr>
            </a:p>
          </p:txBody>
        </p:sp>
        <p:sp>
          <p:nvSpPr>
            <p:cNvPr id="21" name="KSO_Shape"/>
            <p:cNvSpPr/>
            <p:nvPr/>
          </p:nvSpPr>
          <p:spPr bwMode="auto">
            <a:xfrm>
              <a:off x="4711293" y="2236765"/>
              <a:ext cx="275742" cy="18934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400" dirty="0">
                <a:solidFill>
                  <a:srgbClr val="8CC345"/>
                </a:solidFill>
                <a:ea typeface="微软雅黑" panose="020B0503020204020204" pitchFamily="34" charset="-122"/>
              </a:endParaRPr>
            </a:p>
          </p:txBody>
        </p:sp>
      </p:grpSp>
      <p:grpSp>
        <p:nvGrpSpPr>
          <p:cNvPr id="22" name="组合 21"/>
          <p:cNvGrpSpPr/>
          <p:nvPr/>
        </p:nvGrpSpPr>
        <p:grpSpPr>
          <a:xfrm>
            <a:off x="10891299" y="5153984"/>
            <a:ext cx="458433" cy="413329"/>
            <a:chOff x="5076056" y="2138335"/>
            <a:chExt cx="428348" cy="386204"/>
          </a:xfrm>
        </p:grpSpPr>
        <p:sp>
          <p:nvSpPr>
            <p:cNvPr id="23" name="Freeform 5"/>
            <p:cNvSpPr/>
            <p:nvPr/>
          </p:nvSpPr>
          <p:spPr bwMode="auto">
            <a:xfrm>
              <a:off x="5076056"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rgbClr val="FFFFFF"/>
                </a:solidFill>
                <a:latin typeface="Agency FB" panose="020B0503020202020204" pitchFamily="34" charset="0"/>
              </a:endParaRPr>
            </a:p>
          </p:txBody>
        </p:sp>
        <p:sp>
          <p:nvSpPr>
            <p:cNvPr id="24" name="KSO_Shape"/>
            <p:cNvSpPr/>
            <p:nvPr/>
          </p:nvSpPr>
          <p:spPr bwMode="auto">
            <a:xfrm>
              <a:off x="5175472" y="2244479"/>
              <a:ext cx="229514" cy="195468"/>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400" dirty="0">
                <a:solidFill>
                  <a:srgbClr val="8CC345"/>
                </a:solidFill>
                <a:ea typeface="微软雅黑" panose="020B0503020204020204" pitchFamily="34" charset="-122"/>
              </a:endParaRPr>
            </a:p>
          </p:txBody>
        </p:sp>
      </p:grpSp>
      <p:grpSp>
        <p:nvGrpSpPr>
          <p:cNvPr id="25" name="组合 24"/>
          <p:cNvGrpSpPr/>
          <p:nvPr/>
        </p:nvGrpSpPr>
        <p:grpSpPr>
          <a:xfrm>
            <a:off x="9238517" y="5153950"/>
            <a:ext cx="458433" cy="413329"/>
            <a:chOff x="5557128" y="2138335"/>
            <a:chExt cx="428348" cy="386204"/>
          </a:xfrm>
        </p:grpSpPr>
        <p:sp>
          <p:nvSpPr>
            <p:cNvPr id="26" name="Freeform 5"/>
            <p:cNvSpPr/>
            <p:nvPr/>
          </p:nvSpPr>
          <p:spPr bwMode="auto">
            <a:xfrm>
              <a:off x="5557128"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rgbClr val="FFFFFF"/>
                </a:solidFill>
                <a:latin typeface="Agency FB" panose="020B0503020202020204" pitchFamily="34" charset="0"/>
              </a:endParaRPr>
            </a:p>
          </p:txBody>
        </p:sp>
        <p:sp>
          <p:nvSpPr>
            <p:cNvPr id="27" name="KSO_Shape"/>
            <p:cNvSpPr/>
            <p:nvPr/>
          </p:nvSpPr>
          <p:spPr bwMode="auto">
            <a:xfrm>
              <a:off x="5652120" y="2208685"/>
              <a:ext cx="238362" cy="235978"/>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400" dirty="0">
                <a:solidFill>
                  <a:srgbClr val="8CC345"/>
                </a:solidFill>
                <a:ea typeface="微软雅黑" panose="020B0503020204020204" pitchFamily="34" charset="-122"/>
              </a:endParaRPr>
            </a:p>
          </p:txBody>
        </p:sp>
      </p:grpSp>
      <p:grpSp>
        <p:nvGrpSpPr>
          <p:cNvPr id="28" name="组合 27"/>
          <p:cNvGrpSpPr/>
          <p:nvPr/>
        </p:nvGrpSpPr>
        <p:grpSpPr>
          <a:xfrm>
            <a:off x="10310717" y="5153984"/>
            <a:ext cx="458433" cy="413329"/>
            <a:chOff x="6068610" y="2138335"/>
            <a:chExt cx="428348" cy="386204"/>
          </a:xfrm>
        </p:grpSpPr>
        <p:sp>
          <p:nvSpPr>
            <p:cNvPr id="29" name="Freeform 5"/>
            <p:cNvSpPr/>
            <p:nvPr/>
          </p:nvSpPr>
          <p:spPr bwMode="auto">
            <a:xfrm>
              <a:off x="6068610"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rgbClr val="FFFFFF"/>
                </a:solidFill>
                <a:latin typeface="Agency FB" panose="020B0503020202020204" pitchFamily="34" charset="0"/>
              </a:endParaRPr>
            </a:p>
          </p:txBody>
        </p:sp>
        <p:sp>
          <p:nvSpPr>
            <p:cNvPr id="30" name="KSO_Shape"/>
            <p:cNvSpPr/>
            <p:nvPr/>
          </p:nvSpPr>
          <p:spPr bwMode="auto">
            <a:xfrm>
              <a:off x="6173883" y="2215236"/>
              <a:ext cx="232088" cy="197274"/>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400" dirty="0">
                <a:solidFill>
                  <a:srgbClr val="8CC345"/>
                </a:solidFill>
                <a:ea typeface="微软雅黑" panose="020B0503020204020204" pitchFamily="34" charset="-122"/>
              </a:endParaRPr>
            </a:p>
          </p:txBody>
        </p:sp>
      </p:grpSp>
      <p:grpSp>
        <p:nvGrpSpPr>
          <p:cNvPr id="31" name="组合 30"/>
          <p:cNvGrpSpPr/>
          <p:nvPr/>
        </p:nvGrpSpPr>
        <p:grpSpPr>
          <a:xfrm>
            <a:off x="9780544" y="5148851"/>
            <a:ext cx="458433" cy="413329"/>
            <a:chOff x="6623914" y="2138335"/>
            <a:chExt cx="428348" cy="386204"/>
          </a:xfrm>
        </p:grpSpPr>
        <p:sp>
          <p:nvSpPr>
            <p:cNvPr id="32" name="Freeform 5"/>
            <p:cNvSpPr/>
            <p:nvPr/>
          </p:nvSpPr>
          <p:spPr bwMode="auto">
            <a:xfrm>
              <a:off x="6623914"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rgbClr val="FFFFFF"/>
                </a:solidFill>
                <a:latin typeface="Agency FB" panose="020B0503020202020204" pitchFamily="34" charset="0"/>
              </a:endParaRPr>
            </a:p>
          </p:txBody>
        </p:sp>
        <p:sp>
          <p:nvSpPr>
            <p:cNvPr id="33" name="KSO_Shape"/>
            <p:cNvSpPr/>
            <p:nvPr/>
          </p:nvSpPr>
          <p:spPr bwMode="auto">
            <a:xfrm>
              <a:off x="6715817" y="2193847"/>
              <a:ext cx="230254" cy="221044"/>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400" dirty="0">
                <a:solidFill>
                  <a:srgbClr val="8CC345"/>
                </a:solidFill>
                <a:ea typeface="微软雅黑" panose="020B0503020204020204" pitchFamily="34" charset="-122"/>
              </a:endParaRPr>
            </a:p>
          </p:txBody>
        </p:sp>
      </p:grpSp>
      <p:pic>
        <p:nvPicPr>
          <p:cNvPr id="2" name="图片 1" descr="校徽-5"/>
          <p:cNvPicPr>
            <a:picLocks noChangeAspect="1"/>
          </p:cNvPicPr>
          <p:nvPr/>
        </p:nvPicPr>
        <p:blipFill>
          <a:blip r:embed="rId4">
            <a:grayscl/>
          </a:blip>
          <a:stretch>
            <a:fillRect/>
          </a:stretch>
        </p:blipFill>
        <p:spPr>
          <a:xfrm>
            <a:off x="9238615" y="164465"/>
            <a:ext cx="2418080" cy="803910"/>
          </a:xfrm>
          <a:prstGeom prst="rect">
            <a:avLst/>
          </a:prstGeom>
        </p:spPr>
      </p:pic>
      <p:pic>
        <p:nvPicPr>
          <p:cNvPr id="7" name="图片 6" descr="_DSC8782"/>
          <p:cNvPicPr>
            <a:picLocks noChangeAspect="1"/>
          </p:cNvPicPr>
          <p:nvPr/>
        </p:nvPicPr>
        <p:blipFill>
          <a:blip r:embed="rId5"/>
          <a:srcRect l="10471" t="5" r="1" b="102"/>
          <a:stretch>
            <a:fillRect/>
          </a:stretch>
        </p:blipFill>
        <p:spPr>
          <a:xfrm>
            <a:off x="0" y="7937"/>
            <a:ext cx="4093801" cy="6850063"/>
          </a:xfrm>
          <a:custGeom>
            <a:avLst/>
            <a:gdLst/>
            <a:ahLst/>
            <a:cxnLst>
              <a:cxn ang="3">
                <a:pos x="hc" y="t"/>
              </a:cxn>
              <a:cxn ang="cd2">
                <a:pos x="l" y="vc"/>
              </a:cxn>
              <a:cxn ang="cd4">
                <a:pos x="hc" y="b"/>
              </a:cxn>
              <a:cxn ang="0">
                <a:pos x="r" y="vc"/>
              </a:cxn>
            </a:cxnLst>
            <a:rect l="l" t="t" r="r" b="b"/>
            <a:pathLst>
              <a:path w="6447" h="10788">
                <a:moveTo>
                  <a:pt x="0" y="0"/>
                </a:moveTo>
                <a:lnTo>
                  <a:pt x="4474" y="0"/>
                </a:lnTo>
                <a:lnTo>
                  <a:pt x="6447" y="1935"/>
                </a:lnTo>
                <a:lnTo>
                  <a:pt x="3259" y="10788"/>
                </a:lnTo>
                <a:lnTo>
                  <a:pt x="0" y="10788"/>
                </a:lnTo>
                <a:lnTo>
                  <a:pt x="0" y="0"/>
                </a:lnTo>
                <a:close/>
              </a:path>
            </a:pathLst>
          </a:custGeom>
        </p:spPr>
      </p:pic>
    </p:spTree>
  </p:cSld>
  <p:clrMapOvr>
    <a:masterClrMapping/>
  </p:clrMapOvr>
  <mc:AlternateContent xmlns:mc="http://schemas.openxmlformats.org/markup-compatibility/2006" xmlns:p14="http://schemas.microsoft.com/office/powerpoint/2010/main">
    <mc:Choice Requires="p14">
      <p:transition spd="slow" p14:dur="1500" advClick="0" advTm="0"/>
    </mc:Choice>
    <mc:Fallback xmlns="">
      <p:transition spd="slow" advClick="0"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V 形 21"/>
          <p:cNvSpPr/>
          <p:nvPr/>
        </p:nvSpPr>
        <p:spPr>
          <a:xfrm>
            <a:off x="464457" y="362856"/>
            <a:ext cx="361606" cy="377372"/>
          </a:xfrm>
          <a:prstGeom prst="chevron">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sp>
        <p:nvSpPr>
          <p:cNvPr id="3" name="箭头: V 形 22"/>
          <p:cNvSpPr/>
          <p:nvPr/>
        </p:nvSpPr>
        <p:spPr>
          <a:xfrm>
            <a:off x="745335" y="362856"/>
            <a:ext cx="361606" cy="377372"/>
          </a:xfrm>
          <a:prstGeom prst="chevron">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cxnSp>
        <p:nvCxnSpPr>
          <p:cNvPr id="4" name="直接连接符 3"/>
          <p:cNvCxnSpPr>
            <a:stCxn id="9" idx="3"/>
          </p:cNvCxnSpPr>
          <p:nvPr/>
        </p:nvCxnSpPr>
        <p:spPr>
          <a:xfrm>
            <a:off x="3828324" y="562131"/>
            <a:ext cx="7227391" cy="39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189717" y="300521"/>
            <a:ext cx="2638607" cy="523220"/>
          </a:xfrm>
          <a:prstGeom prst="rect">
            <a:avLst/>
          </a:prstGeom>
          <a:noFill/>
        </p:spPr>
        <p:txBody>
          <a:bodyPr wrap="none" rtlCol="0">
            <a:spAutoFit/>
            <a:scene3d>
              <a:camera prst="orthographicFront"/>
              <a:lightRig rig="threePt" dir="t"/>
            </a:scene3d>
            <a:sp3d contourW="12700"/>
          </a:bodyPr>
          <a:lstStyle/>
          <a:p>
            <a:r>
              <a:rPr lang="en-US" altLang="zh-CN" sz="2800" dirty="0">
                <a:solidFill>
                  <a:srgbClr val="028C7D"/>
                </a:solidFill>
                <a:latin typeface="迷你简菱心" panose="02010609000101010101" pitchFamily="49" charset="-122"/>
                <a:ea typeface="迷你简菱心" panose="02010609000101010101" pitchFamily="49" charset="-122"/>
              </a:rPr>
              <a:t>PIM processor</a:t>
            </a:r>
            <a:endParaRPr lang="zh-CN" altLang="en-US" sz="2800" dirty="0">
              <a:solidFill>
                <a:srgbClr val="028C7D"/>
              </a:solidFill>
              <a:latin typeface="迷你简菱心" panose="02010609000101010101" pitchFamily="49" charset="-122"/>
              <a:ea typeface="迷你简菱心" panose="02010609000101010101" pitchFamily="49" charset="-122"/>
            </a:endParaRPr>
          </a:p>
        </p:txBody>
      </p:sp>
      <p:pic>
        <p:nvPicPr>
          <p:cNvPr id="39" name="图片 38" descr="校徽-5"/>
          <p:cNvPicPr>
            <a:picLocks noChangeAspect="1"/>
          </p:cNvPicPr>
          <p:nvPr/>
        </p:nvPicPr>
        <p:blipFill>
          <a:blip r:embed="rId3">
            <a:grayscl/>
          </a:blip>
          <a:srcRect r="65389"/>
          <a:stretch>
            <a:fillRect/>
          </a:stretch>
        </p:blipFill>
        <p:spPr>
          <a:xfrm>
            <a:off x="11273155" y="300355"/>
            <a:ext cx="556895" cy="535305"/>
          </a:xfrm>
          <a:prstGeom prst="rect">
            <a:avLst/>
          </a:prstGeom>
        </p:spPr>
      </p:pic>
      <p:sp>
        <p:nvSpPr>
          <p:cNvPr id="38" name="文本框 37">
            <a:extLst>
              <a:ext uri="{FF2B5EF4-FFF2-40B4-BE49-F238E27FC236}">
                <a16:creationId xmlns:a16="http://schemas.microsoft.com/office/drawing/2014/main" id="{0A1A1DD4-DCE0-48E3-A257-4CCE2DBDBF83}"/>
              </a:ext>
            </a:extLst>
          </p:cNvPr>
          <p:cNvSpPr txBox="1"/>
          <p:nvPr/>
        </p:nvSpPr>
        <p:spPr>
          <a:xfrm>
            <a:off x="377906" y="1377258"/>
            <a:ext cx="4487179" cy="4708981"/>
          </a:xfrm>
          <a:prstGeom prst="rect">
            <a:avLst/>
          </a:prstGeom>
          <a:noFill/>
        </p:spPr>
        <p:txBody>
          <a:bodyPr wrap="square">
            <a:spAutoFit/>
          </a:bodyPr>
          <a:lstStyle/>
          <a:p>
            <a:pPr marL="285750" indent="-285750">
              <a:buFont typeface="Arial" panose="020B0604020202020204" pitchFamily="34" charset="0"/>
              <a:buChar char="•"/>
            </a:pPr>
            <a:r>
              <a:rPr lang="en-US" altLang="zh-CN" sz="2000" dirty="0"/>
              <a:t>The PIM processor is a bit-serial processor that accesses and processes bits to/from a 2-Kbit column of attached memory. Functionally, the processor is divided into upper and lower halves. The upper half performs the actual computations on the data, while the lower half performs routing and masking operations. Data is brought in from the processors’ attached memory through the load line, circulates through the logic as specified by the program, and is written back to memory via the store line. </a:t>
            </a:r>
            <a:endParaRPr lang="zh-CN" altLang="en-US" sz="2000" dirty="0"/>
          </a:p>
        </p:txBody>
      </p:sp>
      <p:pic>
        <p:nvPicPr>
          <p:cNvPr id="6" name="图片 5">
            <a:extLst>
              <a:ext uri="{FF2B5EF4-FFF2-40B4-BE49-F238E27FC236}">
                <a16:creationId xmlns:a16="http://schemas.microsoft.com/office/drawing/2014/main" id="{13B49DAF-93D0-4F6E-B79C-67ABA60EA1DE}"/>
              </a:ext>
            </a:extLst>
          </p:cNvPr>
          <p:cNvPicPr>
            <a:picLocks noChangeAspect="1"/>
          </p:cNvPicPr>
          <p:nvPr/>
        </p:nvPicPr>
        <p:blipFill>
          <a:blip r:embed="rId4"/>
          <a:stretch>
            <a:fillRect/>
          </a:stretch>
        </p:blipFill>
        <p:spPr>
          <a:xfrm>
            <a:off x="4951636" y="1651102"/>
            <a:ext cx="6862458" cy="3555795"/>
          </a:xfrm>
          <a:prstGeom prst="rect">
            <a:avLst/>
          </a:prstGeom>
        </p:spPr>
      </p:pic>
    </p:spTree>
    <p:extLst>
      <p:ext uri="{BB962C8B-B14F-4D97-AF65-F5344CB8AC3E}">
        <p14:creationId xmlns:p14="http://schemas.microsoft.com/office/powerpoint/2010/main" val="2992933049"/>
      </p:ext>
    </p:extLst>
  </p:cSld>
  <p:clrMapOvr>
    <a:masterClrMapping/>
  </p:clrMapOvr>
  <mc:AlternateContent xmlns:mc="http://schemas.openxmlformats.org/markup-compatibility/2006" xmlns:p14="http://schemas.microsoft.com/office/powerpoint/2010/main">
    <mc:Choice Requires="p14">
      <p:transition spd="slow" p14:dur="1500" advClick="0" advTm="0"/>
    </mc:Choice>
    <mc:Fallback xmlns="">
      <p:transition spd="slow" advClick="0" advTm="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V 形 21"/>
          <p:cNvSpPr/>
          <p:nvPr/>
        </p:nvSpPr>
        <p:spPr>
          <a:xfrm>
            <a:off x="464457" y="362856"/>
            <a:ext cx="361606" cy="377372"/>
          </a:xfrm>
          <a:prstGeom prst="chevron">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sp>
        <p:nvSpPr>
          <p:cNvPr id="3" name="箭头: V 形 22"/>
          <p:cNvSpPr/>
          <p:nvPr/>
        </p:nvSpPr>
        <p:spPr>
          <a:xfrm>
            <a:off x="745335" y="362856"/>
            <a:ext cx="361606" cy="377372"/>
          </a:xfrm>
          <a:prstGeom prst="chevron">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cxnSp>
        <p:nvCxnSpPr>
          <p:cNvPr id="4" name="直接连接符 3"/>
          <p:cNvCxnSpPr>
            <a:stCxn id="9" idx="3"/>
          </p:cNvCxnSpPr>
          <p:nvPr/>
        </p:nvCxnSpPr>
        <p:spPr>
          <a:xfrm>
            <a:off x="4655217" y="562131"/>
            <a:ext cx="6400498" cy="39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189717" y="300521"/>
            <a:ext cx="3465500" cy="523220"/>
          </a:xfrm>
          <a:prstGeom prst="rect">
            <a:avLst/>
          </a:prstGeom>
          <a:noFill/>
        </p:spPr>
        <p:txBody>
          <a:bodyPr wrap="none" rtlCol="0">
            <a:spAutoFit/>
            <a:scene3d>
              <a:camera prst="orthographicFront"/>
              <a:lightRig rig="threePt" dir="t"/>
            </a:scene3d>
            <a:sp3d contourW="12700"/>
          </a:bodyPr>
          <a:lstStyle/>
          <a:p>
            <a:r>
              <a:rPr lang="en-US" altLang="zh-CN" sz="2800" dirty="0">
                <a:solidFill>
                  <a:srgbClr val="028C7D"/>
                </a:solidFill>
                <a:latin typeface="迷你简菱心" panose="02010609000101010101" pitchFamily="49" charset="-122"/>
                <a:ea typeface="迷你简菱心" panose="02010609000101010101" pitchFamily="49" charset="-122"/>
              </a:rPr>
              <a:t>Indirect addressing</a:t>
            </a:r>
            <a:endParaRPr lang="zh-CN" altLang="en-US" sz="2800" dirty="0">
              <a:solidFill>
                <a:srgbClr val="028C7D"/>
              </a:solidFill>
              <a:latin typeface="迷你简菱心" panose="02010609000101010101" pitchFamily="49" charset="-122"/>
              <a:ea typeface="迷你简菱心" panose="02010609000101010101" pitchFamily="49" charset="-122"/>
            </a:endParaRPr>
          </a:p>
        </p:txBody>
      </p:sp>
      <p:pic>
        <p:nvPicPr>
          <p:cNvPr id="39" name="图片 38" descr="校徽-5"/>
          <p:cNvPicPr>
            <a:picLocks noChangeAspect="1"/>
          </p:cNvPicPr>
          <p:nvPr/>
        </p:nvPicPr>
        <p:blipFill>
          <a:blip r:embed="rId3">
            <a:grayscl/>
          </a:blip>
          <a:srcRect r="65389"/>
          <a:stretch>
            <a:fillRect/>
          </a:stretch>
        </p:blipFill>
        <p:spPr>
          <a:xfrm>
            <a:off x="11273155" y="300355"/>
            <a:ext cx="556895" cy="535305"/>
          </a:xfrm>
          <a:prstGeom prst="rect">
            <a:avLst/>
          </a:prstGeom>
        </p:spPr>
      </p:pic>
      <p:sp>
        <p:nvSpPr>
          <p:cNvPr id="38" name="文本框 37">
            <a:extLst>
              <a:ext uri="{FF2B5EF4-FFF2-40B4-BE49-F238E27FC236}">
                <a16:creationId xmlns:a16="http://schemas.microsoft.com/office/drawing/2014/main" id="{0A1A1DD4-DCE0-48E3-A257-4CCE2DBDBF83}"/>
              </a:ext>
            </a:extLst>
          </p:cNvPr>
          <p:cNvSpPr txBox="1"/>
          <p:nvPr/>
        </p:nvSpPr>
        <p:spPr>
          <a:xfrm>
            <a:off x="745335" y="2034984"/>
            <a:ext cx="4206301" cy="3477875"/>
          </a:xfrm>
          <a:prstGeom prst="rect">
            <a:avLst/>
          </a:prstGeom>
          <a:noFill/>
        </p:spPr>
        <p:txBody>
          <a:bodyPr wrap="square">
            <a:spAutoFit/>
          </a:bodyPr>
          <a:lstStyle/>
          <a:p>
            <a:pPr marL="285750" indent="-285750">
              <a:buFont typeface="Arial" panose="020B0604020202020204" pitchFamily="34" charset="0"/>
              <a:buChar char="•"/>
            </a:pPr>
            <a:r>
              <a:rPr lang="en-US" altLang="zh-CN" sz="2000" b="1" dirty="0"/>
              <a:t>First </a:t>
            </a:r>
            <a:r>
              <a:rPr lang="en-US" altLang="zh-CN" sz="2000" dirty="0"/>
              <a:t>, introducing indirect addressing registers on a per-processor basis would reduce the number of processors per chip. </a:t>
            </a:r>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en-US" altLang="zh-CN" sz="2000" b="1" dirty="0"/>
              <a:t>Second, </a:t>
            </a:r>
            <a:r>
              <a:rPr lang="en-US" altLang="zh-CN" sz="2000" dirty="0"/>
              <a:t>the error detection and correction circuitry, which operates on a row basis, would not operate correctly in the presence of per-processor indirect addressing registers</a:t>
            </a:r>
            <a:endParaRPr lang="zh-CN" altLang="en-US" sz="2000" dirty="0"/>
          </a:p>
        </p:txBody>
      </p:sp>
      <p:pic>
        <p:nvPicPr>
          <p:cNvPr id="6" name="图片 5">
            <a:extLst>
              <a:ext uri="{FF2B5EF4-FFF2-40B4-BE49-F238E27FC236}">
                <a16:creationId xmlns:a16="http://schemas.microsoft.com/office/drawing/2014/main" id="{13B49DAF-93D0-4F6E-B79C-67ABA60EA1DE}"/>
              </a:ext>
            </a:extLst>
          </p:cNvPr>
          <p:cNvPicPr>
            <a:picLocks noChangeAspect="1"/>
          </p:cNvPicPr>
          <p:nvPr/>
        </p:nvPicPr>
        <p:blipFill>
          <a:blip r:embed="rId4"/>
          <a:stretch>
            <a:fillRect/>
          </a:stretch>
        </p:blipFill>
        <p:spPr>
          <a:xfrm>
            <a:off x="4951636" y="1651102"/>
            <a:ext cx="6862458" cy="3555795"/>
          </a:xfrm>
          <a:prstGeom prst="rect">
            <a:avLst/>
          </a:prstGeom>
        </p:spPr>
      </p:pic>
    </p:spTree>
    <p:extLst>
      <p:ext uri="{BB962C8B-B14F-4D97-AF65-F5344CB8AC3E}">
        <p14:creationId xmlns:p14="http://schemas.microsoft.com/office/powerpoint/2010/main" val="1616003392"/>
      </p:ext>
    </p:extLst>
  </p:cSld>
  <p:clrMapOvr>
    <a:masterClrMapping/>
  </p:clrMapOvr>
  <mc:AlternateContent xmlns:mc="http://schemas.openxmlformats.org/markup-compatibility/2006" xmlns:p14="http://schemas.microsoft.com/office/powerpoint/2010/main">
    <mc:Choice Requires="p14">
      <p:transition spd="slow" p14:dur="1500" advClick="0" advTm="0"/>
    </mc:Choice>
    <mc:Fallback xmlns="">
      <p:transition spd="slow" advClick="0" advTm="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V 形 21"/>
          <p:cNvSpPr/>
          <p:nvPr/>
        </p:nvSpPr>
        <p:spPr>
          <a:xfrm>
            <a:off x="464457" y="362856"/>
            <a:ext cx="361606" cy="377372"/>
          </a:xfrm>
          <a:prstGeom prst="chevron">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sp>
        <p:nvSpPr>
          <p:cNvPr id="3" name="箭头: V 形 22"/>
          <p:cNvSpPr/>
          <p:nvPr/>
        </p:nvSpPr>
        <p:spPr>
          <a:xfrm>
            <a:off x="745335" y="362856"/>
            <a:ext cx="361606" cy="377372"/>
          </a:xfrm>
          <a:prstGeom prst="chevron">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cxnSp>
        <p:nvCxnSpPr>
          <p:cNvPr id="4" name="直接连接符 3"/>
          <p:cNvCxnSpPr>
            <a:stCxn id="9" idx="3"/>
          </p:cNvCxnSpPr>
          <p:nvPr/>
        </p:nvCxnSpPr>
        <p:spPr>
          <a:xfrm>
            <a:off x="6616203" y="562131"/>
            <a:ext cx="4439512" cy="39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189717" y="300521"/>
            <a:ext cx="5426486" cy="523220"/>
          </a:xfrm>
          <a:prstGeom prst="rect">
            <a:avLst/>
          </a:prstGeom>
          <a:noFill/>
        </p:spPr>
        <p:txBody>
          <a:bodyPr wrap="none" rtlCol="0">
            <a:spAutoFit/>
            <a:scene3d>
              <a:camera prst="orthographicFront"/>
              <a:lightRig rig="threePt" dir="t"/>
            </a:scene3d>
            <a:sp3d contourW="12700"/>
          </a:bodyPr>
          <a:lstStyle/>
          <a:p>
            <a:r>
              <a:rPr lang="en-US" altLang="zh-CN" sz="2800" dirty="0" err="1">
                <a:solidFill>
                  <a:srgbClr val="028C7D"/>
                </a:solidFill>
                <a:latin typeface="迷你简菱心" panose="02010609000101010101" pitchFamily="49" charset="-122"/>
                <a:ea typeface="迷你简菱心" panose="02010609000101010101" pitchFamily="49" charset="-122"/>
              </a:rPr>
              <a:t>lnterprocessor</a:t>
            </a:r>
            <a:r>
              <a:rPr lang="en-US" altLang="zh-CN" sz="2800" dirty="0">
                <a:solidFill>
                  <a:srgbClr val="028C7D"/>
                </a:solidFill>
                <a:latin typeface="迷你简菱心" panose="02010609000101010101" pitchFamily="49" charset="-122"/>
                <a:ea typeface="迷你简菱心" panose="02010609000101010101" pitchFamily="49" charset="-122"/>
              </a:rPr>
              <a:t> communication</a:t>
            </a:r>
            <a:endParaRPr lang="zh-CN" altLang="en-US" sz="2800" dirty="0">
              <a:solidFill>
                <a:srgbClr val="028C7D"/>
              </a:solidFill>
              <a:latin typeface="迷你简菱心" panose="02010609000101010101" pitchFamily="49" charset="-122"/>
              <a:ea typeface="迷你简菱心" panose="02010609000101010101" pitchFamily="49" charset="-122"/>
            </a:endParaRPr>
          </a:p>
        </p:txBody>
      </p:sp>
      <p:pic>
        <p:nvPicPr>
          <p:cNvPr id="39" name="图片 38" descr="校徽-5"/>
          <p:cNvPicPr>
            <a:picLocks noChangeAspect="1"/>
          </p:cNvPicPr>
          <p:nvPr/>
        </p:nvPicPr>
        <p:blipFill>
          <a:blip r:embed="rId3">
            <a:grayscl/>
          </a:blip>
          <a:srcRect r="65389"/>
          <a:stretch>
            <a:fillRect/>
          </a:stretch>
        </p:blipFill>
        <p:spPr>
          <a:xfrm>
            <a:off x="11273155" y="300355"/>
            <a:ext cx="556895" cy="535305"/>
          </a:xfrm>
          <a:prstGeom prst="rect">
            <a:avLst/>
          </a:prstGeom>
        </p:spPr>
      </p:pic>
      <p:sp>
        <p:nvSpPr>
          <p:cNvPr id="38" name="文本框 37">
            <a:extLst>
              <a:ext uri="{FF2B5EF4-FFF2-40B4-BE49-F238E27FC236}">
                <a16:creationId xmlns:a16="http://schemas.microsoft.com/office/drawing/2014/main" id="{0A1A1DD4-DCE0-48E3-A257-4CCE2DBDBF83}"/>
              </a:ext>
            </a:extLst>
          </p:cNvPr>
          <p:cNvSpPr txBox="1"/>
          <p:nvPr/>
        </p:nvSpPr>
        <p:spPr>
          <a:xfrm>
            <a:off x="1439467" y="1617890"/>
            <a:ext cx="9313065" cy="4093428"/>
          </a:xfrm>
          <a:prstGeom prst="rect">
            <a:avLst/>
          </a:prstGeom>
          <a:noFill/>
        </p:spPr>
        <p:txBody>
          <a:bodyPr wrap="square">
            <a:spAutoFit/>
          </a:bodyPr>
          <a:lstStyle/>
          <a:p>
            <a:pPr marL="285750" indent="-285750">
              <a:buFont typeface="Arial" panose="020B0604020202020204" pitchFamily="34" charset="0"/>
              <a:buChar char="•"/>
            </a:pPr>
            <a:r>
              <a:rPr lang="en-US" altLang="zh-CN" sz="2000" b="1" dirty="0"/>
              <a:t>GLOBAL OR</a:t>
            </a:r>
            <a:r>
              <a:rPr lang="zh-CN" altLang="en-US" sz="2000" b="1" dirty="0"/>
              <a:t>：</a:t>
            </a:r>
            <a:r>
              <a:rPr lang="en-US" altLang="zh-CN" sz="2000" dirty="0"/>
              <a:t>The logical OR network combines signals from all processors and returns a single bit result to the host. GOR Is performed across all 32K processors in hardware. </a:t>
            </a:r>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en-US" altLang="zh-CN" sz="2000" b="1" dirty="0"/>
              <a:t>PARALLEL PREFIX NETWORK (PPN)</a:t>
            </a:r>
            <a:r>
              <a:rPr lang="zh-CN" altLang="en-US" sz="2000" dirty="0"/>
              <a:t>：</a:t>
            </a:r>
            <a:r>
              <a:rPr lang="en-US" altLang="zh-CN" sz="2000" dirty="0"/>
              <a:t>The PPN consists of 15 levels, settable by the programmer. It can be used for nearest-neighbor communication and for linear scan operations, which are useful for accumulating partial results such as sums or other associative operations. </a:t>
            </a:r>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en-US" altLang="zh-CN" sz="2000" b="1" dirty="0"/>
              <a:t>GENERAL DATA MOVEMENT</a:t>
            </a:r>
            <a:r>
              <a:rPr lang="zh-CN" altLang="en-US" sz="2000" b="1" dirty="0"/>
              <a:t>：</a:t>
            </a:r>
            <a:r>
              <a:rPr lang="en-US" altLang="zh-CN" sz="2000" dirty="0"/>
              <a:t>For general any-to-any communication, PIM data values are sent to the host, transposed from bit-serial to bit-parallel representation, permuted in conventional memory, transposed again, and sent back to the PIM memory. </a:t>
            </a:r>
            <a:endParaRPr lang="zh-CN" altLang="en-US" sz="2000" dirty="0"/>
          </a:p>
        </p:txBody>
      </p:sp>
    </p:spTree>
    <p:extLst>
      <p:ext uri="{BB962C8B-B14F-4D97-AF65-F5344CB8AC3E}">
        <p14:creationId xmlns:p14="http://schemas.microsoft.com/office/powerpoint/2010/main" val="3319505654"/>
      </p:ext>
    </p:extLst>
  </p:cSld>
  <p:clrMapOvr>
    <a:masterClrMapping/>
  </p:clrMapOvr>
  <mc:AlternateContent xmlns:mc="http://schemas.openxmlformats.org/markup-compatibility/2006" xmlns:p14="http://schemas.microsoft.com/office/powerpoint/2010/main">
    <mc:Choice Requires="p14">
      <p:transition spd="slow" p14:dur="1500" advClick="0" advTm="0"/>
    </mc:Choice>
    <mc:Fallback xmlns="">
      <p:transition spd="slow" advClick="0" advTm="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C:\Users\Administrator\Desktop\2.png2"/>
          <p:cNvPicPr>
            <a:picLocks noChangeAspect="1"/>
          </p:cNvPicPr>
          <p:nvPr/>
        </p:nvPicPr>
        <p:blipFill>
          <a:blip r:embed="rId6">
            <a:lum bright="30000"/>
          </a:blip>
          <a:srcRect/>
          <a:stretch>
            <a:fillRect/>
          </a:stretch>
        </p:blipFill>
        <p:spPr>
          <a:xfrm>
            <a:off x="4901565" y="2895918"/>
            <a:ext cx="7574280" cy="5354320"/>
          </a:xfrm>
          <a:prstGeom prst="rect">
            <a:avLst/>
          </a:prstGeom>
        </p:spPr>
      </p:pic>
      <p:sp>
        <p:nvSpPr>
          <p:cNvPr id="3" name="平行四边形 2"/>
          <p:cNvSpPr/>
          <p:nvPr/>
        </p:nvSpPr>
        <p:spPr>
          <a:xfrm>
            <a:off x="2550795" y="0"/>
            <a:ext cx="4408351" cy="3424020"/>
          </a:xfrm>
          <a:prstGeom prst="parallelogram">
            <a:avLst>
              <a:gd name="adj" fmla="val 117669"/>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sp>
        <p:nvSpPr>
          <p:cNvPr id="4" name="平行四边形 3"/>
          <p:cNvSpPr/>
          <p:nvPr/>
        </p:nvSpPr>
        <p:spPr>
          <a:xfrm>
            <a:off x="0" y="2646045"/>
            <a:ext cx="4408351" cy="3424020"/>
          </a:xfrm>
          <a:prstGeom prst="parallelogram">
            <a:avLst>
              <a:gd name="adj" fmla="val 117669"/>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nvGrpSpPr>
          <p:cNvPr id="9" name="5"/>
          <p:cNvGrpSpPr/>
          <p:nvPr>
            <p:custDataLst>
              <p:tags r:id="rId1"/>
            </p:custDataLst>
          </p:nvPr>
        </p:nvGrpSpPr>
        <p:grpSpPr bwMode="auto">
          <a:xfrm rot="5400000">
            <a:off x="6544395" y="1717214"/>
            <a:ext cx="2620089" cy="2278128"/>
            <a:chOff x="5803300" y="1948400"/>
            <a:chExt cx="2164994" cy="1905223"/>
          </a:xfrm>
        </p:grpSpPr>
        <p:sp>
          <p:nvSpPr>
            <p:cNvPr id="10" name="7"/>
            <p:cNvSpPr/>
            <p:nvPr/>
          </p:nvSpPr>
          <p:spPr bwMode="auto">
            <a:xfrm>
              <a:off x="5803300" y="1948400"/>
              <a:ext cx="2164994" cy="1905223"/>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200" b="1">
                <a:solidFill>
                  <a:schemeClr val="bg1"/>
                </a:solidFill>
                <a:latin typeface="Agency FB" panose="020B0503020202020204" pitchFamily="34" charset="0"/>
                <a:ea typeface="腾祥澜黑简" panose="01010104010101010101" pitchFamily="2" charset="-122"/>
              </a:endParaRPr>
            </a:p>
          </p:txBody>
        </p:sp>
        <p:sp>
          <p:nvSpPr>
            <p:cNvPr id="11" name="6"/>
            <p:cNvSpPr/>
            <p:nvPr/>
          </p:nvSpPr>
          <p:spPr bwMode="auto">
            <a:xfrm>
              <a:off x="5948780" y="2078346"/>
              <a:ext cx="1846429" cy="1624882"/>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sp>
        <p:nvSpPr>
          <p:cNvPr id="12" name="4"/>
          <p:cNvSpPr txBox="1"/>
          <p:nvPr>
            <p:custDataLst>
              <p:tags r:id="rId2"/>
            </p:custDataLst>
          </p:nvPr>
        </p:nvSpPr>
        <p:spPr>
          <a:xfrm>
            <a:off x="6513673" y="2052047"/>
            <a:ext cx="2713761" cy="1630793"/>
          </a:xfrm>
          <a:prstGeom prst="rect">
            <a:avLst/>
          </a:prstGeom>
          <a:noFill/>
        </p:spPr>
        <p:txBody>
          <a:bodyPr wrap="square" lIns="86005" tIns="43002" rIns="86005" bIns="43002">
            <a:spAutoFit/>
          </a:bodyPr>
          <a:lstStyle/>
          <a:p>
            <a:pPr algn="ctr">
              <a:defRPr/>
            </a:pPr>
            <a:r>
              <a:rPr lang="en-US" altLang="zh-CN" sz="10035" dirty="0">
                <a:solidFill>
                  <a:schemeClr val="bg1"/>
                </a:solidFill>
                <a:latin typeface="Agency FB" panose="020B0503020202020204" pitchFamily="34" charset="0"/>
              </a:rPr>
              <a:t>03</a:t>
            </a:r>
            <a:endParaRPr lang="zh-CN" altLang="en-US" sz="10035" dirty="0">
              <a:solidFill>
                <a:schemeClr val="bg1"/>
              </a:solidFill>
              <a:latin typeface="Agency FB" panose="020B0503020202020204" pitchFamily="34" charset="0"/>
            </a:endParaRPr>
          </a:p>
        </p:txBody>
      </p:sp>
      <p:sp>
        <p:nvSpPr>
          <p:cNvPr id="14" name="2"/>
          <p:cNvSpPr txBox="1"/>
          <p:nvPr>
            <p:custDataLst>
              <p:tags r:id="rId3"/>
            </p:custDataLst>
          </p:nvPr>
        </p:nvSpPr>
        <p:spPr>
          <a:xfrm>
            <a:off x="3605493" y="4294679"/>
            <a:ext cx="8488572" cy="917841"/>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algn="ctr"/>
            <a:r>
              <a:rPr lang="en-US" altLang="zh-CN" sz="5400" dirty="0">
                <a:solidFill>
                  <a:srgbClr val="028C7D"/>
                </a:solidFill>
                <a:latin typeface="迷你简菱心" panose="02010609000101010101" pitchFamily="49" charset="-122"/>
                <a:ea typeface="迷你简菱心" panose="02010609000101010101" pitchFamily="49" charset="-122"/>
                <a:cs typeface="Andalus" panose="02020603050405020304" pitchFamily="18" charset="-78"/>
              </a:rPr>
              <a:t>DATA-PARALLEL BIT C </a:t>
            </a:r>
          </a:p>
        </p:txBody>
      </p:sp>
      <p:pic>
        <p:nvPicPr>
          <p:cNvPr id="5" name="图片 4" descr="_DSC8768"/>
          <p:cNvPicPr>
            <a:picLocks noChangeAspect="1"/>
          </p:cNvPicPr>
          <p:nvPr/>
        </p:nvPicPr>
        <p:blipFill>
          <a:blip r:embed="rId7"/>
          <a:srcRect l="23948" t="-9" r="705" b="23178"/>
          <a:stretch>
            <a:fillRect/>
          </a:stretch>
        </p:blipFill>
        <p:spPr>
          <a:xfrm flipV="1">
            <a:off x="0" y="0"/>
            <a:ext cx="6105525" cy="5289550"/>
          </a:xfrm>
          <a:prstGeom prst="rtTriangle">
            <a:avLst/>
          </a:prstGeom>
        </p:spPr>
      </p:pic>
    </p:spTree>
    <p:extLst>
      <p:ext uri="{BB962C8B-B14F-4D97-AF65-F5344CB8AC3E}">
        <p14:creationId xmlns:p14="http://schemas.microsoft.com/office/powerpoint/2010/main" val="2154352362"/>
      </p:ext>
    </p:extLst>
  </p:cSld>
  <p:clrMapOvr>
    <a:masterClrMapping/>
  </p:clrMapOvr>
  <mc:AlternateContent xmlns:mc="http://schemas.openxmlformats.org/markup-compatibility/2006" xmlns:p14="http://schemas.microsoft.com/office/powerpoint/2010/main">
    <mc:Choice Requires="p14">
      <p:transition spd="slow" p14:dur="1500" advClick="0" advTm="0"/>
    </mc:Choice>
    <mc:Fallback xmlns="">
      <p:transition spd="slow" advClick="0" advTm="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V 形 21"/>
          <p:cNvSpPr/>
          <p:nvPr/>
        </p:nvSpPr>
        <p:spPr>
          <a:xfrm>
            <a:off x="464457" y="362856"/>
            <a:ext cx="361606" cy="377372"/>
          </a:xfrm>
          <a:prstGeom prst="chevron">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sp>
        <p:nvSpPr>
          <p:cNvPr id="3" name="箭头: V 形 22"/>
          <p:cNvSpPr/>
          <p:nvPr/>
        </p:nvSpPr>
        <p:spPr>
          <a:xfrm>
            <a:off x="745335" y="362856"/>
            <a:ext cx="361606" cy="377372"/>
          </a:xfrm>
          <a:prstGeom prst="chevron">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cxnSp>
        <p:nvCxnSpPr>
          <p:cNvPr id="4" name="直接连接符 3"/>
          <p:cNvCxnSpPr>
            <a:stCxn id="9" idx="3"/>
          </p:cNvCxnSpPr>
          <p:nvPr/>
        </p:nvCxnSpPr>
        <p:spPr>
          <a:xfrm>
            <a:off x="5227682" y="562131"/>
            <a:ext cx="5828033" cy="39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189717" y="300521"/>
            <a:ext cx="4037965" cy="523220"/>
          </a:xfrm>
          <a:prstGeom prst="rect">
            <a:avLst/>
          </a:prstGeom>
          <a:noFill/>
        </p:spPr>
        <p:txBody>
          <a:bodyPr wrap="none" rtlCol="0">
            <a:spAutoFit/>
            <a:scene3d>
              <a:camera prst="orthographicFront"/>
              <a:lightRig rig="threePt" dir="t"/>
            </a:scene3d>
            <a:sp3d contourW="12700"/>
          </a:bodyPr>
          <a:lstStyle/>
          <a:p>
            <a:r>
              <a:rPr lang="en-US" altLang="zh-CN" sz="2800" dirty="0">
                <a:solidFill>
                  <a:srgbClr val="028C7D"/>
                </a:solidFill>
                <a:latin typeface="迷你简菱心" panose="02010609000101010101" pitchFamily="49" charset="-122"/>
                <a:ea typeface="迷你简菱心" panose="02010609000101010101" pitchFamily="49" charset="-122"/>
              </a:rPr>
              <a:t>DATA-PARALLEL BIT C </a:t>
            </a:r>
            <a:endParaRPr lang="zh-CN" altLang="en-US" sz="2800" dirty="0">
              <a:solidFill>
                <a:srgbClr val="028C7D"/>
              </a:solidFill>
              <a:latin typeface="迷你简菱心" panose="02010609000101010101" pitchFamily="49" charset="-122"/>
              <a:ea typeface="迷你简菱心" panose="02010609000101010101" pitchFamily="49" charset="-122"/>
            </a:endParaRPr>
          </a:p>
        </p:txBody>
      </p:sp>
      <p:pic>
        <p:nvPicPr>
          <p:cNvPr id="39" name="图片 38" descr="校徽-5"/>
          <p:cNvPicPr>
            <a:picLocks noChangeAspect="1"/>
          </p:cNvPicPr>
          <p:nvPr/>
        </p:nvPicPr>
        <p:blipFill>
          <a:blip r:embed="rId3">
            <a:grayscl/>
          </a:blip>
          <a:srcRect r="65389"/>
          <a:stretch>
            <a:fillRect/>
          </a:stretch>
        </p:blipFill>
        <p:spPr>
          <a:xfrm>
            <a:off x="11273155" y="300355"/>
            <a:ext cx="556895" cy="535305"/>
          </a:xfrm>
          <a:prstGeom prst="rect">
            <a:avLst/>
          </a:prstGeom>
        </p:spPr>
      </p:pic>
      <p:sp>
        <p:nvSpPr>
          <p:cNvPr id="38" name="文本框 37">
            <a:extLst>
              <a:ext uri="{FF2B5EF4-FFF2-40B4-BE49-F238E27FC236}">
                <a16:creationId xmlns:a16="http://schemas.microsoft.com/office/drawing/2014/main" id="{0A1A1DD4-DCE0-48E3-A257-4CCE2DBDBF83}"/>
              </a:ext>
            </a:extLst>
          </p:cNvPr>
          <p:cNvSpPr txBox="1"/>
          <p:nvPr/>
        </p:nvSpPr>
        <p:spPr>
          <a:xfrm>
            <a:off x="1439467" y="1617890"/>
            <a:ext cx="9313065" cy="3785652"/>
          </a:xfrm>
          <a:prstGeom prst="rect">
            <a:avLst/>
          </a:prstGeom>
          <a:noFill/>
        </p:spPr>
        <p:txBody>
          <a:bodyPr wrap="square">
            <a:spAutoFit/>
          </a:bodyPr>
          <a:lstStyle/>
          <a:p>
            <a:pPr marL="285750" indent="-285750">
              <a:buFont typeface="Arial" panose="020B0604020202020204" pitchFamily="34" charset="0"/>
              <a:buChar char="•"/>
            </a:pPr>
            <a:r>
              <a:rPr lang="en-US" altLang="zh-CN" sz="2000" dirty="0"/>
              <a:t>The </a:t>
            </a:r>
            <a:r>
              <a:rPr lang="en-US" altLang="zh-CN" sz="2000" dirty="0" err="1"/>
              <a:t>Terasys</a:t>
            </a:r>
            <a:r>
              <a:rPr lang="en-US" altLang="zh-CN" sz="2000" dirty="0"/>
              <a:t> programming language </a:t>
            </a:r>
            <a:r>
              <a:rPr lang="en-US" altLang="zh-CN" sz="2000" dirty="0" err="1"/>
              <a:t>dbC</a:t>
            </a:r>
            <a:r>
              <a:rPr lang="en-US" altLang="zh-CN" sz="2000" dirty="0"/>
              <a:t> is an ANSI C superset based on a tightly synchronous (variously called data parallel, “single thread of control,” or SIMD) parallel programming model. In </a:t>
            </a:r>
            <a:r>
              <a:rPr lang="en-US" altLang="zh-CN" sz="2000" dirty="0" err="1"/>
              <a:t>dbC</a:t>
            </a:r>
            <a:r>
              <a:rPr lang="en-US" altLang="zh-CN" sz="2000" dirty="0"/>
              <a:t>, arbitrary-length bit streams are treated as first-class objects in the parallel domain .  Our goals in designing </a:t>
            </a:r>
            <a:r>
              <a:rPr lang="en-US" altLang="zh-CN" sz="2000" dirty="0" err="1"/>
              <a:t>dbC</a:t>
            </a:r>
            <a:r>
              <a:rPr lang="en-US" altLang="zh-CN" sz="2000" dirty="0"/>
              <a:t> were to support .</a:t>
            </a:r>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en-US" altLang="zh-CN" sz="2000" dirty="0"/>
              <a:t>a simple, easy-to-use programming model so that programmers can rapidly become productive on </a:t>
            </a:r>
            <a:r>
              <a:rPr lang="en-US" altLang="zh-CN" sz="2000" dirty="0" err="1"/>
              <a:t>Terasys</a:t>
            </a:r>
            <a:r>
              <a:rPr lang="en-US" altLang="zh-CN" sz="2000" dirty="0"/>
              <a:t> and other PIM-based systems; </a:t>
            </a:r>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en-US" altLang="zh-CN" sz="2000" dirty="0"/>
              <a:t>efficient data-parallel computation on SIMD machines; </a:t>
            </a:r>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en-US" altLang="zh-CN" sz="2000" dirty="0"/>
              <a:t>computation on arbitrary bit-length integers in the parallel domain. </a:t>
            </a:r>
          </a:p>
          <a:p>
            <a:pPr marL="285750" indent="-285750">
              <a:buFont typeface="Arial" panose="020B0604020202020204" pitchFamily="34" charset="0"/>
              <a:buChar char="•"/>
            </a:pPr>
            <a:endParaRPr lang="zh-CN" altLang="en-US" sz="2000" dirty="0"/>
          </a:p>
        </p:txBody>
      </p:sp>
    </p:spTree>
    <p:extLst>
      <p:ext uri="{BB962C8B-B14F-4D97-AF65-F5344CB8AC3E}">
        <p14:creationId xmlns:p14="http://schemas.microsoft.com/office/powerpoint/2010/main" val="444825038"/>
      </p:ext>
    </p:extLst>
  </p:cSld>
  <p:clrMapOvr>
    <a:masterClrMapping/>
  </p:clrMapOvr>
  <mc:AlternateContent xmlns:mc="http://schemas.openxmlformats.org/markup-compatibility/2006" xmlns:p14="http://schemas.microsoft.com/office/powerpoint/2010/main">
    <mc:Choice Requires="p14">
      <p:transition spd="slow" p14:dur="1500" advClick="0" advTm="0"/>
    </mc:Choice>
    <mc:Fallback xmlns="">
      <p:transition spd="slow" advClick="0" advTm="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V 形 21"/>
          <p:cNvSpPr/>
          <p:nvPr/>
        </p:nvSpPr>
        <p:spPr>
          <a:xfrm>
            <a:off x="464457" y="362856"/>
            <a:ext cx="361606" cy="377372"/>
          </a:xfrm>
          <a:prstGeom prst="chevron">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sp>
        <p:nvSpPr>
          <p:cNvPr id="3" name="箭头: V 形 22"/>
          <p:cNvSpPr/>
          <p:nvPr/>
        </p:nvSpPr>
        <p:spPr>
          <a:xfrm>
            <a:off x="745335" y="362856"/>
            <a:ext cx="361606" cy="377372"/>
          </a:xfrm>
          <a:prstGeom prst="chevron">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cxnSp>
        <p:nvCxnSpPr>
          <p:cNvPr id="4" name="直接连接符 3"/>
          <p:cNvCxnSpPr>
            <a:stCxn id="9" idx="3"/>
          </p:cNvCxnSpPr>
          <p:nvPr/>
        </p:nvCxnSpPr>
        <p:spPr>
          <a:xfrm>
            <a:off x="5617532" y="562131"/>
            <a:ext cx="5438183" cy="39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189717" y="300521"/>
            <a:ext cx="4427815" cy="523220"/>
          </a:xfrm>
          <a:prstGeom prst="rect">
            <a:avLst/>
          </a:prstGeom>
          <a:noFill/>
        </p:spPr>
        <p:txBody>
          <a:bodyPr wrap="none" rtlCol="0">
            <a:spAutoFit/>
            <a:scene3d>
              <a:camera prst="orthographicFront"/>
              <a:lightRig rig="threePt" dir="t"/>
            </a:scene3d>
            <a:sp3d contourW="12700"/>
          </a:bodyPr>
          <a:lstStyle/>
          <a:p>
            <a:r>
              <a:rPr lang="en-US" altLang="zh-CN" sz="2800" dirty="0">
                <a:solidFill>
                  <a:srgbClr val="028C7D"/>
                </a:solidFill>
                <a:latin typeface="迷你简菱心" panose="02010609000101010101" pitchFamily="49" charset="-122"/>
                <a:ea typeface="迷你简菱心" panose="02010609000101010101" pitchFamily="49" charset="-122"/>
              </a:rPr>
              <a:t>Data-parallel extensions </a:t>
            </a:r>
            <a:endParaRPr lang="zh-CN" altLang="en-US" sz="2800" dirty="0">
              <a:solidFill>
                <a:srgbClr val="028C7D"/>
              </a:solidFill>
              <a:latin typeface="迷你简菱心" panose="02010609000101010101" pitchFamily="49" charset="-122"/>
              <a:ea typeface="迷你简菱心" panose="02010609000101010101" pitchFamily="49" charset="-122"/>
            </a:endParaRPr>
          </a:p>
        </p:txBody>
      </p:sp>
      <p:pic>
        <p:nvPicPr>
          <p:cNvPr id="39" name="图片 38" descr="校徽-5"/>
          <p:cNvPicPr>
            <a:picLocks noChangeAspect="1"/>
          </p:cNvPicPr>
          <p:nvPr/>
        </p:nvPicPr>
        <p:blipFill>
          <a:blip r:embed="rId3">
            <a:grayscl/>
          </a:blip>
          <a:srcRect r="65389"/>
          <a:stretch>
            <a:fillRect/>
          </a:stretch>
        </p:blipFill>
        <p:spPr>
          <a:xfrm>
            <a:off x="11273155" y="300355"/>
            <a:ext cx="556895" cy="535305"/>
          </a:xfrm>
          <a:prstGeom prst="rect">
            <a:avLst/>
          </a:prstGeom>
        </p:spPr>
      </p:pic>
      <p:sp>
        <p:nvSpPr>
          <p:cNvPr id="38" name="文本框 37">
            <a:extLst>
              <a:ext uri="{FF2B5EF4-FFF2-40B4-BE49-F238E27FC236}">
                <a16:creationId xmlns:a16="http://schemas.microsoft.com/office/drawing/2014/main" id="{0A1A1DD4-DCE0-48E3-A257-4CCE2DBDBF83}"/>
              </a:ext>
            </a:extLst>
          </p:cNvPr>
          <p:cNvSpPr txBox="1"/>
          <p:nvPr/>
        </p:nvSpPr>
        <p:spPr>
          <a:xfrm>
            <a:off x="645260" y="1281006"/>
            <a:ext cx="10930560" cy="5016758"/>
          </a:xfrm>
          <a:prstGeom prst="rect">
            <a:avLst/>
          </a:prstGeom>
          <a:noFill/>
        </p:spPr>
        <p:txBody>
          <a:bodyPr wrap="square">
            <a:spAutoFit/>
          </a:bodyPr>
          <a:lstStyle/>
          <a:p>
            <a:pPr marL="285750" indent="-285750">
              <a:buFont typeface="Arial" panose="020B0604020202020204" pitchFamily="34" charset="0"/>
              <a:buChar char="•"/>
            </a:pPr>
            <a:r>
              <a:rPr lang="en-US" altLang="zh-CN" sz="2000" b="1" dirty="0"/>
              <a:t>PARALLEL  DATA. </a:t>
            </a:r>
            <a:r>
              <a:rPr lang="en-US" altLang="zh-CN" sz="2000" dirty="0" err="1"/>
              <a:t>dbC</a:t>
            </a:r>
            <a:r>
              <a:rPr lang="en-US" altLang="zh-CN" sz="2000" dirty="0"/>
              <a:t> adds a new memory attribute to C data declarations, the keyword “poly.” A poly variable is instantiated on each processor, so that a reference to a poly variable in an expression is an aggregate reference that affects each active processor. </a:t>
            </a:r>
            <a:r>
              <a:rPr lang="en-US" altLang="zh-CN" sz="2000" dirty="0" err="1"/>
              <a:t>dbC</a:t>
            </a:r>
            <a:r>
              <a:rPr lang="en-US" altLang="zh-CN" sz="2000" dirty="0"/>
              <a:t> supports all the standard C data types in the parallel domain. It also supports parallel pointers. Pointers can point between serial and parallel domains and within the parallel domain, pro- viding language support for indirect addressing. Pointers may not point from the memory of one processor to the memory of another; </a:t>
            </a:r>
            <a:r>
              <a:rPr lang="en-US" altLang="zh-CN" sz="2000" dirty="0" err="1"/>
              <a:t>interprocessor</a:t>
            </a:r>
            <a:r>
              <a:rPr lang="en-US" altLang="zh-CN" sz="2000" dirty="0"/>
              <a:t> communication </a:t>
            </a:r>
            <a:r>
              <a:rPr lang="en-US" altLang="zh-CN" sz="2000" dirty="0" err="1"/>
              <a:t>intrinsics</a:t>
            </a:r>
            <a:r>
              <a:rPr lang="en-US" altLang="zh-CN" sz="2000" dirty="0"/>
              <a:t> must be called to access data from another processor. </a:t>
            </a:r>
          </a:p>
          <a:p>
            <a:pPr marL="285750" indent="-285750">
              <a:buFont typeface="Arial" panose="020B0604020202020204" pitchFamily="34" charset="0"/>
              <a:buChar char="•"/>
            </a:pPr>
            <a:r>
              <a:rPr lang="en-US" altLang="zh-CN" sz="2000" b="1" dirty="0"/>
              <a:t>PARALLEL EXPRESSIONS. </a:t>
            </a:r>
            <a:r>
              <a:rPr lang="en-US" altLang="zh-CN" sz="2000" dirty="0"/>
              <a:t>Polys can be used in C expressions just as normal C (mono) variables. An expression a op b is parallel if either a or b is parallel. If the other operand is serial, it is promoted to parallel, and the operation is performed in the parallel domain. </a:t>
            </a:r>
          </a:p>
          <a:p>
            <a:pPr marL="285750" indent="-285750">
              <a:buFont typeface="Arial" panose="020B0604020202020204" pitchFamily="34" charset="0"/>
              <a:buChar char="•"/>
            </a:pPr>
            <a:r>
              <a:rPr lang="en-US" altLang="zh-CN" sz="2000" b="1" dirty="0"/>
              <a:t>PARALLEL  CONTROL CONSTRUCTS. </a:t>
            </a:r>
            <a:r>
              <a:rPr lang="en-US" altLang="zh-CN" sz="2000" dirty="0" err="1"/>
              <a:t>dbC</a:t>
            </a:r>
            <a:r>
              <a:rPr lang="en-US" altLang="zh-CN" sz="2000" dirty="0"/>
              <a:t> extends the standard C guarded control constructs (if, while, do, and for) to the parallel domain. The &lt;guard&gt; controlling the statement determines whether the statement is serial or parallel. If the &lt;guard&gt; is parallel, the statement is par- </a:t>
            </a:r>
            <a:r>
              <a:rPr lang="en-US" altLang="zh-CN" sz="2000" dirty="0" err="1"/>
              <a:t>allel</a:t>
            </a:r>
            <a:r>
              <a:rPr lang="en-US" altLang="zh-CN" sz="2000" dirty="0"/>
              <a:t>. The escape statements break, continue, and return have parallel versions. A break or continue in a parallel loop is parallel. A return from a function returning a parallel result (even poly void) has parallel semantics. </a:t>
            </a:r>
            <a:r>
              <a:rPr lang="en-US" altLang="zh-CN" sz="2000" dirty="0" err="1"/>
              <a:t>Gotos</a:t>
            </a:r>
            <a:r>
              <a:rPr lang="en-US" altLang="zh-CN" sz="2000" dirty="0"/>
              <a:t> are not allowed in parallel constructs. </a:t>
            </a:r>
            <a:endParaRPr lang="zh-CN" altLang="en-US" sz="2000" dirty="0"/>
          </a:p>
        </p:txBody>
      </p:sp>
    </p:spTree>
    <p:extLst>
      <p:ext uri="{BB962C8B-B14F-4D97-AF65-F5344CB8AC3E}">
        <p14:creationId xmlns:p14="http://schemas.microsoft.com/office/powerpoint/2010/main" val="468725528"/>
      </p:ext>
    </p:extLst>
  </p:cSld>
  <p:clrMapOvr>
    <a:masterClrMapping/>
  </p:clrMapOvr>
  <mc:AlternateContent xmlns:mc="http://schemas.openxmlformats.org/markup-compatibility/2006" xmlns:p14="http://schemas.microsoft.com/office/powerpoint/2010/main">
    <mc:Choice Requires="p14">
      <p:transition spd="slow" p14:dur="1500" advClick="0" advTm="0"/>
    </mc:Choice>
    <mc:Fallback xmlns="">
      <p:transition spd="slow" advClick="0" advTm="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V 形 21"/>
          <p:cNvSpPr/>
          <p:nvPr/>
        </p:nvSpPr>
        <p:spPr>
          <a:xfrm>
            <a:off x="464457" y="362856"/>
            <a:ext cx="361606" cy="377372"/>
          </a:xfrm>
          <a:prstGeom prst="chevron">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sp>
        <p:nvSpPr>
          <p:cNvPr id="3" name="箭头: V 形 22"/>
          <p:cNvSpPr/>
          <p:nvPr/>
        </p:nvSpPr>
        <p:spPr>
          <a:xfrm>
            <a:off x="745335" y="362856"/>
            <a:ext cx="361606" cy="377372"/>
          </a:xfrm>
          <a:prstGeom prst="chevron">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cxnSp>
        <p:nvCxnSpPr>
          <p:cNvPr id="4" name="直接连接符 3"/>
          <p:cNvCxnSpPr>
            <a:stCxn id="9" idx="3"/>
          </p:cNvCxnSpPr>
          <p:nvPr/>
        </p:nvCxnSpPr>
        <p:spPr>
          <a:xfrm>
            <a:off x="3860897" y="562131"/>
            <a:ext cx="7194818" cy="39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189717" y="300521"/>
            <a:ext cx="2671180" cy="523220"/>
          </a:xfrm>
          <a:prstGeom prst="rect">
            <a:avLst/>
          </a:prstGeom>
          <a:noFill/>
        </p:spPr>
        <p:txBody>
          <a:bodyPr wrap="none" rtlCol="0">
            <a:spAutoFit/>
            <a:scene3d>
              <a:camera prst="orthographicFront"/>
              <a:lightRig rig="threePt" dir="t"/>
            </a:scene3d>
            <a:sp3d contourW="12700"/>
          </a:bodyPr>
          <a:lstStyle/>
          <a:p>
            <a:r>
              <a:rPr lang="en-US" altLang="zh-CN" sz="2800" dirty="0">
                <a:solidFill>
                  <a:srgbClr val="028C7D"/>
                </a:solidFill>
                <a:latin typeface="迷你简菱心" panose="02010609000101010101" pitchFamily="49" charset="-122"/>
                <a:ea typeface="迷你简菱心" panose="02010609000101010101" pitchFamily="49" charset="-122"/>
              </a:rPr>
              <a:t>Bit extensions </a:t>
            </a:r>
            <a:endParaRPr lang="zh-CN" altLang="en-US" sz="2800" dirty="0">
              <a:solidFill>
                <a:srgbClr val="028C7D"/>
              </a:solidFill>
              <a:latin typeface="迷你简菱心" panose="02010609000101010101" pitchFamily="49" charset="-122"/>
              <a:ea typeface="迷你简菱心" panose="02010609000101010101" pitchFamily="49" charset="-122"/>
            </a:endParaRPr>
          </a:p>
        </p:txBody>
      </p:sp>
      <p:pic>
        <p:nvPicPr>
          <p:cNvPr id="39" name="图片 38" descr="校徽-5"/>
          <p:cNvPicPr>
            <a:picLocks noChangeAspect="1"/>
          </p:cNvPicPr>
          <p:nvPr/>
        </p:nvPicPr>
        <p:blipFill>
          <a:blip r:embed="rId3">
            <a:grayscl/>
          </a:blip>
          <a:srcRect r="65389"/>
          <a:stretch>
            <a:fillRect/>
          </a:stretch>
        </p:blipFill>
        <p:spPr>
          <a:xfrm>
            <a:off x="11273155" y="300355"/>
            <a:ext cx="556895" cy="535305"/>
          </a:xfrm>
          <a:prstGeom prst="rect">
            <a:avLst/>
          </a:prstGeom>
        </p:spPr>
      </p:pic>
      <p:sp>
        <p:nvSpPr>
          <p:cNvPr id="38" name="文本框 37">
            <a:extLst>
              <a:ext uri="{FF2B5EF4-FFF2-40B4-BE49-F238E27FC236}">
                <a16:creationId xmlns:a16="http://schemas.microsoft.com/office/drawing/2014/main" id="{0A1A1DD4-DCE0-48E3-A257-4CCE2DBDBF83}"/>
              </a:ext>
            </a:extLst>
          </p:cNvPr>
          <p:cNvSpPr txBox="1"/>
          <p:nvPr/>
        </p:nvSpPr>
        <p:spPr>
          <a:xfrm>
            <a:off x="645260" y="1281006"/>
            <a:ext cx="10930560" cy="3170099"/>
          </a:xfrm>
          <a:prstGeom prst="rect">
            <a:avLst/>
          </a:prstGeom>
          <a:noFill/>
        </p:spPr>
        <p:txBody>
          <a:bodyPr wrap="square">
            <a:spAutoFit/>
          </a:bodyPr>
          <a:lstStyle/>
          <a:p>
            <a:pPr marL="285750" indent="-285750">
              <a:buFont typeface="Arial" panose="020B0604020202020204" pitchFamily="34" charset="0"/>
              <a:buChar char="•"/>
            </a:pPr>
            <a:r>
              <a:rPr lang="en-US" altLang="zh-CN" sz="2000" b="1" dirty="0"/>
              <a:t>BIT-LENGTH SPECIFIERS: </a:t>
            </a:r>
            <a:r>
              <a:rPr lang="en-US" altLang="zh-CN" sz="2000" dirty="0" err="1"/>
              <a:t>dbC</a:t>
            </a:r>
            <a:r>
              <a:rPr lang="en-US" altLang="zh-CN" sz="2000" dirty="0"/>
              <a:t> extends C’s bit-field feature to allow any parallel integer variable (or integer com- ponent of a structured variable) to specify a length. Although the syntax of the bit-length specifier is identical to the C bit field, the semantics are quite different. The C bit field represents a compromise between the desire to access bits and the difficulty of supporting efficient bit access in the word-oriented domain. A bit field declared to be 6 bits long in C might really occupy a full memory word (32 or 64 bits). </a:t>
            </a:r>
            <a:r>
              <a:rPr lang="en-US" altLang="zh-CN" sz="2000" dirty="0" err="1"/>
              <a:t>Averiable</a:t>
            </a:r>
            <a:r>
              <a:rPr lang="en-US" altLang="zh-CN" sz="2000" dirty="0"/>
              <a:t> or structure component declared as “poly int:6” in </a:t>
            </a:r>
            <a:r>
              <a:rPr lang="en-US" altLang="zh-CN" sz="2000" dirty="0" err="1"/>
              <a:t>dbC</a:t>
            </a:r>
            <a:r>
              <a:rPr lang="en-US" altLang="zh-CN" sz="2000" dirty="0"/>
              <a:t> is guaranteed to use exactly 6 bits of parallel memory.</a:t>
            </a:r>
          </a:p>
          <a:p>
            <a:pPr marL="285750" indent="-285750">
              <a:buFont typeface="Arial" panose="020B0604020202020204" pitchFamily="34" charset="0"/>
              <a:buChar char="•"/>
            </a:pPr>
            <a:r>
              <a:rPr lang="en-US" altLang="zh-CN" sz="2000" b="1" dirty="0"/>
              <a:t>BIT EXTRACTION AND INSERTION. </a:t>
            </a:r>
            <a:r>
              <a:rPr lang="en-US" altLang="zh-CN" sz="2000" dirty="0" err="1"/>
              <a:t>dbC</a:t>
            </a:r>
            <a:r>
              <a:rPr lang="en-US" altLang="zh-CN" sz="2000" dirty="0"/>
              <a:t> also has two bit-oriented operators, bit insertion and bit extraction.</a:t>
            </a:r>
          </a:p>
          <a:p>
            <a:pPr marL="285750" indent="-285750">
              <a:buFont typeface="Arial" panose="020B0604020202020204" pitchFamily="34" charset="0"/>
              <a:buChar char="•"/>
            </a:pPr>
            <a:endParaRPr lang="zh-CN" altLang="en-US" sz="2000" dirty="0"/>
          </a:p>
        </p:txBody>
      </p:sp>
      <p:pic>
        <p:nvPicPr>
          <p:cNvPr id="6" name="图片 5">
            <a:extLst>
              <a:ext uri="{FF2B5EF4-FFF2-40B4-BE49-F238E27FC236}">
                <a16:creationId xmlns:a16="http://schemas.microsoft.com/office/drawing/2014/main" id="{8CC69477-E2D8-40A4-BEE2-B91D7D399956}"/>
              </a:ext>
            </a:extLst>
          </p:cNvPr>
          <p:cNvPicPr>
            <a:picLocks noChangeAspect="1"/>
          </p:cNvPicPr>
          <p:nvPr/>
        </p:nvPicPr>
        <p:blipFill>
          <a:blip r:embed="rId4"/>
          <a:stretch>
            <a:fillRect/>
          </a:stretch>
        </p:blipFill>
        <p:spPr>
          <a:xfrm>
            <a:off x="2525307" y="3869032"/>
            <a:ext cx="7227074" cy="2245701"/>
          </a:xfrm>
          <a:prstGeom prst="rect">
            <a:avLst/>
          </a:prstGeom>
        </p:spPr>
      </p:pic>
    </p:spTree>
    <p:extLst>
      <p:ext uri="{BB962C8B-B14F-4D97-AF65-F5344CB8AC3E}">
        <p14:creationId xmlns:p14="http://schemas.microsoft.com/office/powerpoint/2010/main" val="839798510"/>
      </p:ext>
    </p:extLst>
  </p:cSld>
  <p:clrMapOvr>
    <a:masterClrMapping/>
  </p:clrMapOvr>
  <mc:AlternateContent xmlns:mc="http://schemas.openxmlformats.org/markup-compatibility/2006" xmlns:p14="http://schemas.microsoft.com/office/powerpoint/2010/main">
    <mc:Choice Requires="p14">
      <p:transition spd="slow" p14:dur="1500" advClick="0" advTm="0"/>
    </mc:Choice>
    <mc:Fallback xmlns="">
      <p:transition spd="slow" advClick="0" advTm="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V 形 21"/>
          <p:cNvSpPr/>
          <p:nvPr/>
        </p:nvSpPr>
        <p:spPr>
          <a:xfrm>
            <a:off x="464457" y="362856"/>
            <a:ext cx="361606" cy="377372"/>
          </a:xfrm>
          <a:prstGeom prst="chevron">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sp>
        <p:nvSpPr>
          <p:cNvPr id="3" name="箭头: V 形 22"/>
          <p:cNvSpPr/>
          <p:nvPr/>
        </p:nvSpPr>
        <p:spPr>
          <a:xfrm>
            <a:off x="745335" y="362856"/>
            <a:ext cx="361606" cy="377372"/>
          </a:xfrm>
          <a:prstGeom prst="chevron">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cxnSp>
        <p:nvCxnSpPr>
          <p:cNvPr id="4" name="直接连接符 3"/>
          <p:cNvCxnSpPr>
            <a:stCxn id="9" idx="3"/>
          </p:cNvCxnSpPr>
          <p:nvPr/>
        </p:nvCxnSpPr>
        <p:spPr>
          <a:xfrm>
            <a:off x="3860897" y="562131"/>
            <a:ext cx="7194818" cy="39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189717" y="300521"/>
            <a:ext cx="2671180" cy="523220"/>
          </a:xfrm>
          <a:prstGeom prst="rect">
            <a:avLst/>
          </a:prstGeom>
          <a:noFill/>
        </p:spPr>
        <p:txBody>
          <a:bodyPr wrap="none" rtlCol="0">
            <a:spAutoFit/>
            <a:scene3d>
              <a:camera prst="orthographicFront"/>
              <a:lightRig rig="threePt" dir="t"/>
            </a:scene3d>
            <a:sp3d contourW="12700"/>
          </a:bodyPr>
          <a:lstStyle/>
          <a:p>
            <a:r>
              <a:rPr lang="en-US" altLang="zh-CN" sz="2800" dirty="0">
                <a:solidFill>
                  <a:srgbClr val="028C7D"/>
                </a:solidFill>
                <a:latin typeface="迷你简菱心" panose="02010609000101010101" pitchFamily="49" charset="-122"/>
                <a:ea typeface="迷你简菱心" panose="02010609000101010101" pitchFamily="49" charset="-122"/>
              </a:rPr>
              <a:t>Bit extensions </a:t>
            </a:r>
            <a:endParaRPr lang="zh-CN" altLang="en-US" sz="2800" dirty="0">
              <a:solidFill>
                <a:srgbClr val="028C7D"/>
              </a:solidFill>
              <a:latin typeface="迷你简菱心" panose="02010609000101010101" pitchFamily="49" charset="-122"/>
              <a:ea typeface="迷你简菱心" panose="02010609000101010101" pitchFamily="49" charset="-122"/>
            </a:endParaRPr>
          </a:p>
        </p:txBody>
      </p:sp>
      <p:pic>
        <p:nvPicPr>
          <p:cNvPr id="39" name="图片 38" descr="校徽-5"/>
          <p:cNvPicPr>
            <a:picLocks noChangeAspect="1"/>
          </p:cNvPicPr>
          <p:nvPr/>
        </p:nvPicPr>
        <p:blipFill>
          <a:blip r:embed="rId3">
            <a:grayscl/>
          </a:blip>
          <a:srcRect r="65389"/>
          <a:stretch>
            <a:fillRect/>
          </a:stretch>
        </p:blipFill>
        <p:spPr>
          <a:xfrm>
            <a:off x="11273155" y="300355"/>
            <a:ext cx="556895" cy="535305"/>
          </a:xfrm>
          <a:prstGeom prst="rect">
            <a:avLst/>
          </a:prstGeom>
        </p:spPr>
      </p:pic>
      <p:sp>
        <p:nvSpPr>
          <p:cNvPr id="38" name="文本框 37">
            <a:extLst>
              <a:ext uri="{FF2B5EF4-FFF2-40B4-BE49-F238E27FC236}">
                <a16:creationId xmlns:a16="http://schemas.microsoft.com/office/drawing/2014/main" id="{0A1A1DD4-DCE0-48E3-A257-4CCE2DBDBF83}"/>
              </a:ext>
            </a:extLst>
          </p:cNvPr>
          <p:cNvSpPr txBox="1"/>
          <p:nvPr/>
        </p:nvSpPr>
        <p:spPr>
          <a:xfrm>
            <a:off x="645260" y="1281006"/>
            <a:ext cx="10930560" cy="3477875"/>
          </a:xfrm>
          <a:prstGeom prst="rect">
            <a:avLst/>
          </a:prstGeom>
          <a:noFill/>
        </p:spPr>
        <p:txBody>
          <a:bodyPr wrap="square">
            <a:spAutoFit/>
          </a:bodyPr>
          <a:lstStyle/>
          <a:p>
            <a:pPr marL="285750" indent="-285750">
              <a:buFont typeface="Arial" panose="020B0604020202020204" pitchFamily="34" charset="0"/>
              <a:buChar char="•"/>
            </a:pPr>
            <a:r>
              <a:rPr lang="en-US" altLang="zh-CN" sz="2000" b="1" dirty="0"/>
              <a:t>GENERIC BIT LENGTHS. </a:t>
            </a:r>
            <a:r>
              <a:rPr lang="en-US" altLang="zh-CN" sz="2000" dirty="0"/>
              <a:t>To make it easier to write sub- routines that can operate on parameters of any bit length, </a:t>
            </a:r>
            <a:r>
              <a:rPr lang="en-US" altLang="zh-CN" sz="2000" dirty="0" err="1"/>
              <a:t>dbC</a:t>
            </a:r>
            <a:r>
              <a:rPr lang="en-US" altLang="zh-CN" sz="2000" dirty="0"/>
              <a:t> provides a generic bit-length construct. The bit length of a parameter to a function may be ‘I?,” indicating that the length is to be determined at runtime at each invocation of the function. Figure 6 illustrates the use of generic bit length in the parameter x to function </a:t>
            </a:r>
            <a:r>
              <a:rPr lang="en-US" altLang="zh-CN" sz="2000" dirty="0" err="1"/>
              <a:t>func</a:t>
            </a:r>
            <a:r>
              <a:rPr lang="en-US" altLang="zh-CN" sz="2000" dirty="0"/>
              <a:t>. The function is called twice, first with a parameter of bit length 5, and the second time with a parameter of bit length 7.BIT EXTRACTION AND INSERTION. </a:t>
            </a:r>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en-US" altLang="zh-CN" sz="2000" b="1" dirty="0"/>
              <a:t>COMMUNICATION. </a:t>
            </a:r>
            <a:r>
              <a:rPr lang="en-US" altLang="zh-CN" sz="2000" dirty="0"/>
              <a:t>The </a:t>
            </a:r>
            <a:r>
              <a:rPr lang="en-US" altLang="zh-CN" sz="2000" dirty="0" err="1"/>
              <a:t>interprocessor</a:t>
            </a:r>
            <a:r>
              <a:rPr lang="en-US" altLang="zh-CN" sz="2000" dirty="0"/>
              <a:t> communication intrinsic DBC-net-</a:t>
            </a:r>
            <a:r>
              <a:rPr lang="en-US" altLang="zh-CN" sz="2000" dirty="0" err="1"/>
              <a:t>scnd</a:t>
            </a:r>
            <a:r>
              <a:rPr lang="en-US" altLang="zh-CN" sz="2000" dirty="0"/>
              <a:t> transfers data between nearest neighbors in a linear topology at level 0 in the parallel pre- fix network. In addition, the DBC-send intrinsic can be used for any-to-any communication; this </a:t>
            </a:r>
            <a:r>
              <a:rPr lang="en-US" altLang="zh-CN" sz="2000" dirty="0" err="1"/>
              <a:t>gencral</a:t>
            </a:r>
            <a:r>
              <a:rPr lang="en-US" altLang="zh-CN" sz="2000" dirty="0"/>
              <a:t> data movement between processors is done through the Sparc conventional memory.</a:t>
            </a:r>
            <a:endParaRPr lang="zh-CN" altLang="en-US" sz="2000" dirty="0"/>
          </a:p>
        </p:txBody>
      </p:sp>
    </p:spTree>
    <p:extLst>
      <p:ext uri="{BB962C8B-B14F-4D97-AF65-F5344CB8AC3E}">
        <p14:creationId xmlns:p14="http://schemas.microsoft.com/office/powerpoint/2010/main" val="1509406784"/>
      </p:ext>
    </p:extLst>
  </p:cSld>
  <p:clrMapOvr>
    <a:masterClrMapping/>
  </p:clrMapOvr>
  <mc:AlternateContent xmlns:mc="http://schemas.openxmlformats.org/markup-compatibility/2006" xmlns:p14="http://schemas.microsoft.com/office/powerpoint/2010/main">
    <mc:Choice Requires="p14">
      <p:transition spd="slow" p14:dur="1500" advClick="0" advTm="0"/>
    </mc:Choice>
    <mc:Fallback xmlns="">
      <p:transition spd="slow" advClick="0" advTm="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C:\Users\Administrator\Desktop\2.png2"/>
          <p:cNvPicPr>
            <a:picLocks noChangeAspect="1"/>
          </p:cNvPicPr>
          <p:nvPr/>
        </p:nvPicPr>
        <p:blipFill>
          <a:blip r:embed="rId6">
            <a:lum bright="30000"/>
          </a:blip>
          <a:srcRect/>
          <a:stretch>
            <a:fillRect/>
          </a:stretch>
        </p:blipFill>
        <p:spPr>
          <a:xfrm>
            <a:off x="4901565" y="2895918"/>
            <a:ext cx="7574280" cy="5354320"/>
          </a:xfrm>
          <a:prstGeom prst="rect">
            <a:avLst/>
          </a:prstGeom>
        </p:spPr>
      </p:pic>
      <p:sp>
        <p:nvSpPr>
          <p:cNvPr id="3" name="平行四边形 2"/>
          <p:cNvSpPr/>
          <p:nvPr/>
        </p:nvSpPr>
        <p:spPr>
          <a:xfrm>
            <a:off x="2550795" y="0"/>
            <a:ext cx="4408351" cy="3424020"/>
          </a:xfrm>
          <a:prstGeom prst="parallelogram">
            <a:avLst>
              <a:gd name="adj" fmla="val 117669"/>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sp>
        <p:nvSpPr>
          <p:cNvPr id="4" name="平行四边形 3"/>
          <p:cNvSpPr/>
          <p:nvPr/>
        </p:nvSpPr>
        <p:spPr>
          <a:xfrm>
            <a:off x="0" y="2646045"/>
            <a:ext cx="4408351" cy="3424020"/>
          </a:xfrm>
          <a:prstGeom prst="parallelogram">
            <a:avLst>
              <a:gd name="adj" fmla="val 117669"/>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nvGrpSpPr>
          <p:cNvPr id="9" name="5"/>
          <p:cNvGrpSpPr/>
          <p:nvPr>
            <p:custDataLst>
              <p:tags r:id="rId1"/>
            </p:custDataLst>
          </p:nvPr>
        </p:nvGrpSpPr>
        <p:grpSpPr bwMode="auto">
          <a:xfrm rot="5400000">
            <a:off x="6544395" y="1717214"/>
            <a:ext cx="2620089" cy="2278128"/>
            <a:chOff x="5803300" y="1948400"/>
            <a:chExt cx="2164994" cy="1905223"/>
          </a:xfrm>
        </p:grpSpPr>
        <p:sp>
          <p:nvSpPr>
            <p:cNvPr id="10" name="7"/>
            <p:cNvSpPr/>
            <p:nvPr/>
          </p:nvSpPr>
          <p:spPr bwMode="auto">
            <a:xfrm>
              <a:off x="5803300" y="1948400"/>
              <a:ext cx="2164994" cy="1905223"/>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200" b="1">
                <a:solidFill>
                  <a:schemeClr val="bg1"/>
                </a:solidFill>
                <a:latin typeface="Agency FB" panose="020B0503020202020204" pitchFamily="34" charset="0"/>
                <a:ea typeface="腾祥澜黑简" panose="01010104010101010101" pitchFamily="2" charset="-122"/>
              </a:endParaRPr>
            </a:p>
          </p:txBody>
        </p:sp>
        <p:sp>
          <p:nvSpPr>
            <p:cNvPr id="11" name="6"/>
            <p:cNvSpPr/>
            <p:nvPr/>
          </p:nvSpPr>
          <p:spPr bwMode="auto">
            <a:xfrm>
              <a:off x="5948780" y="2078346"/>
              <a:ext cx="1846429" cy="1624882"/>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sp>
        <p:nvSpPr>
          <p:cNvPr id="12" name="4"/>
          <p:cNvSpPr txBox="1"/>
          <p:nvPr>
            <p:custDataLst>
              <p:tags r:id="rId2"/>
            </p:custDataLst>
          </p:nvPr>
        </p:nvSpPr>
        <p:spPr>
          <a:xfrm>
            <a:off x="6513673" y="2052047"/>
            <a:ext cx="2713761" cy="1630793"/>
          </a:xfrm>
          <a:prstGeom prst="rect">
            <a:avLst/>
          </a:prstGeom>
          <a:noFill/>
        </p:spPr>
        <p:txBody>
          <a:bodyPr wrap="square" lIns="86005" tIns="43002" rIns="86005" bIns="43002">
            <a:spAutoFit/>
          </a:bodyPr>
          <a:lstStyle/>
          <a:p>
            <a:pPr algn="ctr">
              <a:defRPr/>
            </a:pPr>
            <a:r>
              <a:rPr lang="en-US" altLang="zh-CN" sz="10035" dirty="0">
                <a:solidFill>
                  <a:schemeClr val="bg1"/>
                </a:solidFill>
                <a:latin typeface="Agency FB" panose="020B0503020202020204" pitchFamily="34" charset="0"/>
              </a:rPr>
              <a:t>04</a:t>
            </a:r>
            <a:endParaRPr lang="zh-CN" altLang="en-US" sz="10035" dirty="0">
              <a:solidFill>
                <a:schemeClr val="bg1"/>
              </a:solidFill>
              <a:latin typeface="Agency FB" panose="020B0503020202020204" pitchFamily="34" charset="0"/>
            </a:endParaRPr>
          </a:p>
        </p:txBody>
      </p:sp>
      <p:sp>
        <p:nvSpPr>
          <p:cNvPr id="14" name="2"/>
          <p:cNvSpPr txBox="1"/>
          <p:nvPr>
            <p:custDataLst>
              <p:tags r:id="rId3"/>
            </p:custDataLst>
          </p:nvPr>
        </p:nvSpPr>
        <p:spPr>
          <a:xfrm>
            <a:off x="3605493" y="4294679"/>
            <a:ext cx="8488572" cy="1748837"/>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algn="ctr"/>
            <a:r>
              <a:rPr lang="en-US" altLang="zh-CN" sz="5400" dirty="0">
                <a:solidFill>
                  <a:srgbClr val="028C7D"/>
                </a:solidFill>
                <a:latin typeface="迷你简菱心" panose="02010609000101010101" pitchFamily="49" charset="-122"/>
                <a:ea typeface="迷你简菱心" panose="02010609000101010101" pitchFamily="49" charset="-122"/>
                <a:cs typeface="Andalus" panose="02020603050405020304" pitchFamily="18" charset="-78"/>
              </a:rPr>
              <a:t>APPLICATIONS AND PERFORMANCE </a:t>
            </a:r>
          </a:p>
        </p:txBody>
      </p:sp>
      <p:pic>
        <p:nvPicPr>
          <p:cNvPr id="5" name="图片 4" descr="_DSC8768"/>
          <p:cNvPicPr>
            <a:picLocks noChangeAspect="1"/>
          </p:cNvPicPr>
          <p:nvPr/>
        </p:nvPicPr>
        <p:blipFill>
          <a:blip r:embed="rId7"/>
          <a:srcRect l="23948" t="-9" r="705" b="23178"/>
          <a:stretch>
            <a:fillRect/>
          </a:stretch>
        </p:blipFill>
        <p:spPr>
          <a:xfrm flipV="1">
            <a:off x="0" y="0"/>
            <a:ext cx="6105525" cy="5289550"/>
          </a:xfrm>
          <a:prstGeom prst="rtTriangle">
            <a:avLst/>
          </a:prstGeom>
        </p:spPr>
      </p:pic>
    </p:spTree>
    <p:extLst>
      <p:ext uri="{BB962C8B-B14F-4D97-AF65-F5344CB8AC3E}">
        <p14:creationId xmlns:p14="http://schemas.microsoft.com/office/powerpoint/2010/main" val="3094650907"/>
      </p:ext>
    </p:extLst>
  </p:cSld>
  <p:clrMapOvr>
    <a:masterClrMapping/>
  </p:clrMapOvr>
  <mc:AlternateContent xmlns:mc="http://schemas.openxmlformats.org/markup-compatibility/2006" xmlns:p14="http://schemas.microsoft.com/office/powerpoint/2010/main">
    <mc:Choice Requires="p14">
      <p:transition spd="slow" p14:dur="1500" advClick="0" advTm="0"/>
    </mc:Choice>
    <mc:Fallback xmlns="">
      <p:transition spd="slow" advClick="0" advTm="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V 形 21"/>
          <p:cNvSpPr/>
          <p:nvPr/>
        </p:nvSpPr>
        <p:spPr>
          <a:xfrm>
            <a:off x="464457" y="362856"/>
            <a:ext cx="361606" cy="377372"/>
          </a:xfrm>
          <a:prstGeom prst="chevron">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sp>
        <p:nvSpPr>
          <p:cNvPr id="3" name="箭头: V 形 22"/>
          <p:cNvSpPr/>
          <p:nvPr/>
        </p:nvSpPr>
        <p:spPr>
          <a:xfrm>
            <a:off x="745335" y="362856"/>
            <a:ext cx="361606" cy="377372"/>
          </a:xfrm>
          <a:prstGeom prst="chevron">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cxnSp>
        <p:nvCxnSpPr>
          <p:cNvPr id="4" name="直接连接符 3"/>
          <p:cNvCxnSpPr>
            <a:stCxn id="9" idx="3"/>
          </p:cNvCxnSpPr>
          <p:nvPr/>
        </p:nvCxnSpPr>
        <p:spPr>
          <a:xfrm>
            <a:off x="3860897" y="562131"/>
            <a:ext cx="7194818" cy="39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189717" y="300521"/>
            <a:ext cx="2671180" cy="523220"/>
          </a:xfrm>
          <a:prstGeom prst="rect">
            <a:avLst/>
          </a:prstGeom>
          <a:noFill/>
        </p:spPr>
        <p:txBody>
          <a:bodyPr wrap="none" rtlCol="0">
            <a:spAutoFit/>
            <a:scene3d>
              <a:camera prst="orthographicFront"/>
              <a:lightRig rig="threePt" dir="t"/>
            </a:scene3d>
            <a:sp3d contourW="12700"/>
          </a:bodyPr>
          <a:lstStyle/>
          <a:p>
            <a:r>
              <a:rPr lang="en-US" altLang="zh-CN" sz="2800" dirty="0">
                <a:solidFill>
                  <a:srgbClr val="028C7D"/>
                </a:solidFill>
                <a:latin typeface="迷你简菱心" panose="02010609000101010101" pitchFamily="49" charset="-122"/>
                <a:ea typeface="迷你简菱心" panose="02010609000101010101" pitchFamily="49" charset="-122"/>
              </a:rPr>
              <a:t>Bit extensions </a:t>
            </a:r>
            <a:endParaRPr lang="zh-CN" altLang="en-US" sz="2800" dirty="0">
              <a:solidFill>
                <a:srgbClr val="028C7D"/>
              </a:solidFill>
              <a:latin typeface="迷你简菱心" panose="02010609000101010101" pitchFamily="49" charset="-122"/>
              <a:ea typeface="迷你简菱心" panose="02010609000101010101" pitchFamily="49" charset="-122"/>
            </a:endParaRPr>
          </a:p>
        </p:txBody>
      </p:sp>
      <p:pic>
        <p:nvPicPr>
          <p:cNvPr id="39" name="图片 38" descr="校徽-5"/>
          <p:cNvPicPr>
            <a:picLocks noChangeAspect="1"/>
          </p:cNvPicPr>
          <p:nvPr/>
        </p:nvPicPr>
        <p:blipFill>
          <a:blip r:embed="rId3">
            <a:grayscl/>
          </a:blip>
          <a:srcRect r="65389"/>
          <a:stretch>
            <a:fillRect/>
          </a:stretch>
        </p:blipFill>
        <p:spPr>
          <a:xfrm>
            <a:off x="11273155" y="300355"/>
            <a:ext cx="556895" cy="535305"/>
          </a:xfrm>
          <a:prstGeom prst="rect">
            <a:avLst/>
          </a:prstGeom>
        </p:spPr>
      </p:pic>
      <p:sp>
        <p:nvSpPr>
          <p:cNvPr id="38" name="文本框 37">
            <a:extLst>
              <a:ext uri="{FF2B5EF4-FFF2-40B4-BE49-F238E27FC236}">
                <a16:creationId xmlns:a16="http://schemas.microsoft.com/office/drawing/2014/main" id="{0A1A1DD4-DCE0-48E3-A257-4CCE2DBDBF83}"/>
              </a:ext>
            </a:extLst>
          </p:cNvPr>
          <p:cNvSpPr txBox="1"/>
          <p:nvPr/>
        </p:nvSpPr>
        <p:spPr>
          <a:xfrm>
            <a:off x="826063" y="1954774"/>
            <a:ext cx="10930560" cy="3539430"/>
          </a:xfrm>
          <a:prstGeom prst="rect">
            <a:avLst/>
          </a:prstGeom>
          <a:noFill/>
        </p:spPr>
        <p:txBody>
          <a:bodyPr wrap="square">
            <a:spAutoFit/>
          </a:bodyPr>
          <a:lstStyle/>
          <a:p>
            <a:pPr marL="285750" indent="-285750">
              <a:buFont typeface="Arial" panose="020B0604020202020204" pitchFamily="34" charset="0"/>
              <a:buChar char="•"/>
            </a:pPr>
            <a:r>
              <a:rPr lang="en-US" altLang="zh-CN" sz="3200" b="1" dirty="0"/>
              <a:t>The </a:t>
            </a:r>
            <a:r>
              <a:rPr lang="en-US" altLang="zh-CN" sz="3200" b="1" dirty="0" err="1"/>
              <a:t>Terasys</a:t>
            </a:r>
            <a:r>
              <a:rPr lang="en-US" altLang="zh-CN" sz="3200" b="1" dirty="0"/>
              <a:t> workstation-fully  populated with 32K processors and assuming an instruction issue rate of 100 ns-delivers  3.2 x  peak bit operations per second. </a:t>
            </a:r>
            <a:r>
              <a:rPr lang="en-US" altLang="zh-CN" sz="3200" b="1" dirty="0" err="1"/>
              <a:t>Microcoded</a:t>
            </a:r>
            <a:r>
              <a:rPr lang="en-US" altLang="zh-CN" sz="3200" b="1" dirty="0"/>
              <a:t> applications have achieved and, in one case, surpassed this theoretical peak. (The program surpassing the peak uses superscalar techniques that do two bit operations in one tick by using both the upper and lower parts of the processor.)</a:t>
            </a:r>
            <a:endParaRPr lang="zh-CN" altLang="en-US" sz="3200" b="1" dirty="0"/>
          </a:p>
        </p:txBody>
      </p:sp>
    </p:spTree>
    <p:extLst>
      <p:ext uri="{BB962C8B-B14F-4D97-AF65-F5344CB8AC3E}">
        <p14:creationId xmlns:p14="http://schemas.microsoft.com/office/powerpoint/2010/main" val="114452150"/>
      </p:ext>
    </p:extLst>
  </p:cSld>
  <p:clrMapOvr>
    <a:masterClrMapping/>
  </p:clrMapOvr>
  <mc:AlternateContent xmlns:mc="http://schemas.openxmlformats.org/markup-compatibility/2006" xmlns:p14="http://schemas.microsoft.com/office/powerpoint/2010/main">
    <mc:Choice Requires="p14">
      <p:transition spd="slow" p14:dur="1500" advClick="0" advTm="0"/>
    </mc:Choice>
    <mc:Fallback xmlns="">
      <p:transition spd="slow" advClick="0"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C:\Users\Administrator\Desktop\2.png2"/>
          <p:cNvPicPr>
            <a:picLocks noChangeAspect="1"/>
          </p:cNvPicPr>
          <p:nvPr/>
        </p:nvPicPr>
        <p:blipFill>
          <a:blip r:embed="rId5">
            <a:lum bright="30000"/>
          </a:blip>
          <a:srcRect/>
          <a:stretch>
            <a:fillRect/>
          </a:stretch>
        </p:blipFill>
        <p:spPr>
          <a:xfrm>
            <a:off x="4911090" y="2895918"/>
            <a:ext cx="7574280" cy="5354320"/>
          </a:xfrm>
          <a:prstGeom prst="rect">
            <a:avLst/>
          </a:prstGeom>
        </p:spPr>
      </p:pic>
      <p:sp>
        <p:nvSpPr>
          <p:cNvPr id="27" name="文本框 26"/>
          <p:cNvSpPr txBox="1"/>
          <p:nvPr>
            <p:custDataLst>
              <p:tags r:id="rId1"/>
            </p:custDataLst>
          </p:nvPr>
        </p:nvSpPr>
        <p:spPr>
          <a:xfrm>
            <a:off x="6470499" y="132276"/>
            <a:ext cx="4326826" cy="2646878"/>
          </a:xfrm>
          <a:prstGeom prst="rect">
            <a:avLst/>
          </a:prstGeom>
          <a:noFill/>
        </p:spPr>
        <p:txBody>
          <a:bodyPr vert="horz" wrap="none" rtlCol="0">
            <a:spAutoFit/>
          </a:bodyPr>
          <a:lstStyle>
            <a:defPPr>
              <a:defRPr lang="zh-CN"/>
            </a:defPPr>
            <a:lvl1pPr algn="ctr">
              <a:defRPr sz="16600" b="1">
                <a:ln>
                  <a:gradFill>
                    <a:gsLst>
                      <a:gs pos="0">
                        <a:schemeClr val="accent1">
                          <a:lumMod val="5000"/>
                          <a:lumOff val="95000"/>
                          <a:alpha val="0"/>
                        </a:schemeClr>
                      </a:gs>
                      <a:gs pos="56000">
                        <a:schemeClr val="bg1"/>
                      </a:gs>
                      <a:gs pos="100000">
                        <a:schemeClr val="bg1">
                          <a:alpha val="0"/>
                        </a:schemeClr>
                      </a:gs>
                    </a:gsLst>
                    <a:lin ang="7200000" scaled="0"/>
                  </a:gradFill>
                </a:ln>
                <a:solidFill>
                  <a:srgbClr val="00518E"/>
                </a:solidFill>
                <a:latin typeface="Agency FB" panose="020B0503020202020204" pitchFamily="34" charset="0"/>
              </a:defRPr>
            </a:lvl1pPr>
          </a:lstStyle>
          <a:p>
            <a:r>
              <a:rPr lang="en-US" altLang="zh-CN" dirty="0">
                <a:solidFill>
                  <a:srgbClr val="028C7D"/>
                </a:solidFill>
                <a:effectLst>
                  <a:outerShdw blurRad="38100" dist="38100" dir="2700000" algn="tl">
                    <a:srgbClr val="000000">
                      <a:alpha val="43137"/>
                    </a:srgbClr>
                  </a:outerShdw>
                </a:effectLst>
              </a:rPr>
              <a:t>C</a:t>
            </a:r>
            <a:r>
              <a:rPr lang="en-US" altLang="zh-CN" sz="8000" dirty="0">
                <a:solidFill>
                  <a:srgbClr val="028C7D"/>
                </a:solidFill>
                <a:effectLst>
                  <a:outerShdw blurRad="38100" dist="38100" dir="2700000" algn="tl">
                    <a:srgbClr val="000000">
                      <a:alpha val="43137"/>
                    </a:srgbClr>
                  </a:outerShdw>
                </a:effectLst>
              </a:rPr>
              <a:t>ONTENTS</a:t>
            </a:r>
            <a:endParaRPr lang="zh-CN" altLang="en-US" sz="8000" dirty="0">
              <a:solidFill>
                <a:srgbClr val="028C7D"/>
              </a:solidFill>
              <a:effectLst>
                <a:outerShdw blurRad="38100" dist="38100" dir="2700000" algn="tl">
                  <a:srgbClr val="000000">
                    <a:alpha val="43137"/>
                  </a:srgbClr>
                </a:outerShdw>
              </a:effectLst>
            </a:endParaRPr>
          </a:p>
        </p:txBody>
      </p:sp>
      <p:sp>
        <p:nvSpPr>
          <p:cNvPr id="28" name="文本框 103"/>
          <p:cNvSpPr txBox="1">
            <a:spLocks noChangeArrowheads="1"/>
          </p:cNvSpPr>
          <p:nvPr>
            <p:custDataLst>
              <p:tags r:id="rId2"/>
            </p:custDataLst>
          </p:nvPr>
        </p:nvSpPr>
        <p:spPr bwMode="auto">
          <a:xfrm>
            <a:off x="8064319" y="256669"/>
            <a:ext cx="237581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lnSpc>
                <a:spcPct val="150000"/>
              </a:lnSpc>
            </a:pPr>
            <a:r>
              <a:rPr lang="zh-CN" altLang="en-US" sz="6600" spc="300" dirty="0">
                <a:solidFill>
                  <a:srgbClr val="028C7D"/>
                </a:solidFill>
                <a:latin typeface="迷你简菱心" panose="02010609000101010101" pitchFamily="49" charset="-122"/>
                <a:ea typeface="迷你简菱心" panose="02010609000101010101" pitchFamily="49" charset="-122"/>
              </a:rPr>
              <a:t>目录</a:t>
            </a:r>
          </a:p>
        </p:txBody>
      </p:sp>
      <p:grpSp>
        <p:nvGrpSpPr>
          <p:cNvPr id="29" name="组合 28"/>
          <p:cNvGrpSpPr/>
          <p:nvPr/>
        </p:nvGrpSpPr>
        <p:grpSpPr>
          <a:xfrm>
            <a:off x="2906446" y="3878103"/>
            <a:ext cx="3583595" cy="700906"/>
            <a:chOff x="2234320" y="2752272"/>
            <a:chExt cx="3583595" cy="700906"/>
          </a:xfrm>
        </p:grpSpPr>
        <p:sp>
          <p:nvSpPr>
            <p:cNvPr id="30" name="矩形 29"/>
            <p:cNvSpPr/>
            <p:nvPr/>
          </p:nvSpPr>
          <p:spPr>
            <a:xfrm>
              <a:off x="3008385" y="2752272"/>
              <a:ext cx="2809530" cy="461665"/>
            </a:xfrm>
            <a:prstGeom prst="rect">
              <a:avLst/>
            </a:prstGeom>
          </p:spPr>
          <p:txBody>
            <a:bodyPr vert="horz" wrap="square">
              <a:spAutoFit/>
            </a:bodyPr>
            <a:lstStyle/>
            <a:p>
              <a:r>
                <a:rPr lang="en-US" altLang="zh-CN" sz="2400" b="1" dirty="0">
                  <a:solidFill>
                    <a:srgbClr val="028C7D"/>
                  </a:solidFill>
                  <a:latin typeface="方正尚酷简体" panose="03000509000000000000" pitchFamily="65" charset="-122"/>
                  <a:ea typeface="方正尚酷简体" panose="03000509000000000000" pitchFamily="65" charset="-122"/>
                  <a:cs typeface="Andalus" panose="02020603050405020304" pitchFamily="18" charset="-78"/>
                </a:rPr>
                <a:t>INTRODUCTION</a:t>
              </a:r>
            </a:p>
          </p:txBody>
        </p:sp>
        <p:sp>
          <p:nvSpPr>
            <p:cNvPr id="31" name="椭圆 30"/>
            <p:cNvSpPr/>
            <p:nvPr/>
          </p:nvSpPr>
          <p:spPr>
            <a:xfrm>
              <a:off x="2234320" y="2830681"/>
              <a:ext cx="622497" cy="622497"/>
            </a:xfrm>
            <a:prstGeom prst="ellipse">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sp>
          <p:nvSpPr>
            <p:cNvPr id="32" name="矩形 31"/>
            <p:cNvSpPr/>
            <p:nvPr/>
          </p:nvSpPr>
          <p:spPr>
            <a:xfrm>
              <a:off x="2367462" y="2940211"/>
              <a:ext cx="348172" cy="400110"/>
            </a:xfrm>
            <a:prstGeom prst="rect">
              <a:avLst/>
            </a:prstGeom>
          </p:spPr>
          <p:txBody>
            <a:bodyPr wrap="none">
              <a:spAutoFit/>
            </a:bodyPr>
            <a:lstStyle/>
            <a:p>
              <a:pPr algn="ctr"/>
              <a:r>
                <a:rPr lang="en-US" altLang="zh-CN" sz="2000" dirty="0">
                  <a:solidFill>
                    <a:schemeClr val="bg1"/>
                  </a:solidFill>
                  <a:latin typeface="Agency FB" panose="020B0503020202020204" pitchFamily="34" charset="0"/>
                  <a:ea typeface="微软雅黑" panose="020B0503020204020204" pitchFamily="34" charset="-122"/>
                  <a:cs typeface="Andalus" panose="02020603050405020304" pitchFamily="18" charset="-78"/>
                </a:rPr>
                <a:t>01</a:t>
              </a:r>
              <a:endParaRPr lang="zh-CN" altLang="en-US" sz="2000" dirty="0">
                <a:solidFill>
                  <a:schemeClr val="bg1"/>
                </a:solidFill>
                <a:latin typeface="Agency FB" panose="020B0503020202020204" pitchFamily="34" charset="0"/>
                <a:ea typeface="微软雅黑" panose="020B0503020204020204" pitchFamily="34" charset="-122"/>
                <a:cs typeface="Andalus" panose="02020603050405020304" pitchFamily="18" charset="-78"/>
              </a:endParaRPr>
            </a:p>
          </p:txBody>
        </p:sp>
      </p:grpSp>
      <p:grpSp>
        <p:nvGrpSpPr>
          <p:cNvPr id="50" name="组合 49"/>
          <p:cNvGrpSpPr/>
          <p:nvPr/>
        </p:nvGrpSpPr>
        <p:grpSpPr>
          <a:xfrm>
            <a:off x="7562068" y="3878103"/>
            <a:ext cx="3380311" cy="830997"/>
            <a:chOff x="2234320" y="2752272"/>
            <a:chExt cx="3380311" cy="830997"/>
          </a:xfrm>
        </p:grpSpPr>
        <p:sp>
          <p:nvSpPr>
            <p:cNvPr id="51" name="矩形 50"/>
            <p:cNvSpPr/>
            <p:nvPr/>
          </p:nvSpPr>
          <p:spPr>
            <a:xfrm>
              <a:off x="3008385" y="2752272"/>
              <a:ext cx="2606246" cy="830997"/>
            </a:xfrm>
            <a:prstGeom prst="rect">
              <a:avLst/>
            </a:prstGeom>
          </p:spPr>
          <p:txBody>
            <a:bodyPr vert="horz" wrap="square">
              <a:spAutoFit/>
            </a:bodyPr>
            <a:lstStyle/>
            <a:p>
              <a:r>
                <a:rPr lang="en-US" altLang="zh-CN" sz="2400" b="1" dirty="0">
                  <a:solidFill>
                    <a:srgbClr val="028C7D"/>
                  </a:solidFill>
                  <a:latin typeface="方正尚酷简体" panose="03000509000000000000" pitchFamily="65" charset="-122"/>
                  <a:ea typeface="方正尚酷简体" panose="03000509000000000000" pitchFamily="65" charset="-122"/>
                  <a:cs typeface="Andalus" panose="02020603050405020304" pitchFamily="18" charset="-78"/>
                </a:rPr>
                <a:t>TERASYS WORKSTATION </a:t>
              </a:r>
            </a:p>
          </p:txBody>
        </p:sp>
        <p:sp>
          <p:nvSpPr>
            <p:cNvPr id="52" name="椭圆 51"/>
            <p:cNvSpPr/>
            <p:nvPr/>
          </p:nvSpPr>
          <p:spPr>
            <a:xfrm>
              <a:off x="2234320" y="2830681"/>
              <a:ext cx="622497" cy="622497"/>
            </a:xfrm>
            <a:prstGeom prst="ellipse">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sp>
          <p:nvSpPr>
            <p:cNvPr id="53" name="矩形 52"/>
            <p:cNvSpPr/>
            <p:nvPr/>
          </p:nvSpPr>
          <p:spPr>
            <a:xfrm>
              <a:off x="2344218" y="2940211"/>
              <a:ext cx="394660" cy="400110"/>
            </a:xfrm>
            <a:prstGeom prst="rect">
              <a:avLst/>
            </a:prstGeom>
          </p:spPr>
          <p:txBody>
            <a:bodyPr wrap="none">
              <a:spAutoFit/>
            </a:bodyPr>
            <a:lstStyle/>
            <a:p>
              <a:pPr algn="ctr"/>
              <a:r>
                <a:rPr lang="en-US" altLang="zh-CN" sz="2000" dirty="0">
                  <a:solidFill>
                    <a:schemeClr val="bg1"/>
                  </a:solidFill>
                  <a:latin typeface="Agency FB" panose="020B0503020202020204" pitchFamily="34" charset="0"/>
                  <a:ea typeface="微软雅黑" panose="020B0503020204020204" pitchFamily="34" charset="-122"/>
                  <a:cs typeface="Andalus" panose="02020603050405020304" pitchFamily="18" charset="-78"/>
                </a:rPr>
                <a:t>02</a:t>
              </a:r>
              <a:endParaRPr lang="zh-CN" altLang="en-US" sz="2000" dirty="0">
                <a:solidFill>
                  <a:schemeClr val="bg1"/>
                </a:solidFill>
                <a:latin typeface="Agency FB" panose="020B0503020202020204" pitchFamily="34" charset="0"/>
                <a:ea typeface="微软雅黑" panose="020B0503020204020204" pitchFamily="34" charset="-122"/>
                <a:cs typeface="Andalus" panose="02020603050405020304" pitchFamily="18" charset="-78"/>
              </a:endParaRPr>
            </a:p>
          </p:txBody>
        </p:sp>
      </p:grpSp>
      <p:grpSp>
        <p:nvGrpSpPr>
          <p:cNvPr id="55" name="组合 54"/>
          <p:cNvGrpSpPr/>
          <p:nvPr/>
        </p:nvGrpSpPr>
        <p:grpSpPr>
          <a:xfrm>
            <a:off x="2906446" y="5434591"/>
            <a:ext cx="3564053" cy="830997"/>
            <a:chOff x="2234320" y="2752272"/>
            <a:chExt cx="3564053" cy="830997"/>
          </a:xfrm>
        </p:grpSpPr>
        <p:sp>
          <p:nvSpPr>
            <p:cNvPr id="56" name="矩形 55"/>
            <p:cNvSpPr/>
            <p:nvPr/>
          </p:nvSpPr>
          <p:spPr>
            <a:xfrm>
              <a:off x="3008385" y="2752272"/>
              <a:ext cx="2789988" cy="830997"/>
            </a:xfrm>
            <a:prstGeom prst="rect">
              <a:avLst/>
            </a:prstGeom>
          </p:spPr>
          <p:txBody>
            <a:bodyPr vert="horz" wrap="square">
              <a:spAutoFit/>
            </a:bodyPr>
            <a:lstStyle/>
            <a:p>
              <a:r>
                <a:rPr lang="en-US" altLang="zh-CN" sz="2400" b="1" dirty="0">
                  <a:solidFill>
                    <a:srgbClr val="028C7D"/>
                  </a:solidFill>
                  <a:latin typeface="方正尚酷简体" panose="03000509000000000000" pitchFamily="65" charset="-122"/>
                  <a:ea typeface="方正尚酷简体" panose="03000509000000000000" pitchFamily="65" charset="-122"/>
                  <a:cs typeface="Andalus" panose="02020603050405020304" pitchFamily="18" charset="-78"/>
                </a:rPr>
                <a:t>DATA-PARALLEL BIT C </a:t>
              </a:r>
            </a:p>
          </p:txBody>
        </p:sp>
        <p:sp>
          <p:nvSpPr>
            <p:cNvPr id="57" name="椭圆 56"/>
            <p:cNvSpPr/>
            <p:nvPr/>
          </p:nvSpPr>
          <p:spPr>
            <a:xfrm>
              <a:off x="2234320" y="2830681"/>
              <a:ext cx="622497" cy="622497"/>
            </a:xfrm>
            <a:prstGeom prst="ellipse">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sp>
          <p:nvSpPr>
            <p:cNvPr id="58" name="矩形 57"/>
            <p:cNvSpPr/>
            <p:nvPr/>
          </p:nvSpPr>
          <p:spPr>
            <a:xfrm>
              <a:off x="2339409" y="2940211"/>
              <a:ext cx="404278" cy="400110"/>
            </a:xfrm>
            <a:prstGeom prst="rect">
              <a:avLst/>
            </a:prstGeom>
          </p:spPr>
          <p:txBody>
            <a:bodyPr wrap="none">
              <a:spAutoFit/>
            </a:bodyPr>
            <a:lstStyle/>
            <a:p>
              <a:pPr algn="ctr"/>
              <a:r>
                <a:rPr lang="en-US" altLang="zh-CN" sz="2000" dirty="0">
                  <a:solidFill>
                    <a:schemeClr val="bg1"/>
                  </a:solidFill>
                  <a:latin typeface="Agency FB" panose="020B0503020202020204" pitchFamily="34" charset="0"/>
                  <a:ea typeface="微软雅黑" panose="020B0503020204020204" pitchFamily="34" charset="-122"/>
                  <a:cs typeface="Andalus" panose="02020603050405020304" pitchFamily="18" charset="-78"/>
                </a:rPr>
                <a:t>03</a:t>
              </a:r>
              <a:endParaRPr lang="zh-CN" altLang="en-US" sz="2000" dirty="0">
                <a:solidFill>
                  <a:schemeClr val="bg1"/>
                </a:solidFill>
                <a:latin typeface="Agency FB" panose="020B0503020202020204" pitchFamily="34" charset="0"/>
                <a:ea typeface="微软雅黑" panose="020B0503020204020204" pitchFamily="34" charset="-122"/>
                <a:cs typeface="Andalus" panose="02020603050405020304" pitchFamily="18" charset="-78"/>
              </a:endParaRPr>
            </a:p>
          </p:txBody>
        </p:sp>
      </p:grpSp>
      <p:grpSp>
        <p:nvGrpSpPr>
          <p:cNvPr id="60" name="组合 59"/>
          <p:cNvGrpSpPr/>
          <p:nvPr/>
        </p:nvGrpSpPr>
        <p:grpSpPr>
          <a:xfrm>
            <a:off x="7562068" y="5434591"/>
            <a:ext cx="4329425" cy="830997"/>
            <a:chOff x="2234320" y="2752272"/>
            <a:chExt cx="4329425" cy="830997"/>
          </a:xfrm>
        </p:grpSpPr>
        <p:sp>
          <p:nvSpPr>
            <p:cNvPr id="61" name="矩形 60"/>
            <p:cNvSpPr/>
            <p:nvPr/>
          </p:nvSpPr>
          <p:spPr>
            <a:xfrm>
              <a:off x="3008384" y="2752272"/>
              <a:ext cx="3555361" cy="830997"/>
            </a:xfrm>
            <a:prstGeom prst="rect">
              <a:avLst/>
            </a:prstGeom>
          </p:spPr>
          <p:txBody>
            <a:bodyPr vert="horz" wrap="square">
              <a:spAutoFit/>
            </a:bodyPr>
            <a:lstStyle/>
            <a:p>
              <a:r>
                <a:rPr lang="en-US" altLang="zh-CN" sz="2400" b="1" dirty="0">
                  <a:solidFill>
                    <a:srgbClr val="028C7D"/>
                  </a:solidFill>
                  <a:latin typeface="方正尚酷简体" panose="03000509000000000000" pitchFamily="65" charset="-122"/>
                  <a:ea typeface="方正尚酷简体" panose="03000509000000000000" pitchFamily="65" charset="-122"/>
                  <a:cs typeface="Andalus" panose="02020603050405020304" pitchFamily="18" charset="-78"/>
                </a:rPr>
                <a:t>APPLICATIONS AND PERFORMANCE </a:t>
              </a:r>
            </a:p>
          </p:txBody>
        </p:sp>
        <p:sp>
          <p:nvSpPr>
            <p:cNvPr id="62" name="椭圆 61"/>
            <p:cNvSpPr/>
            <p:nvPr/>
          </p:nvSpPr>
          <p:spPr>
            <a:xfrm>
              <a:off x="2234320" y="2830681"/>
              <a:ext cx="622497" cy="622497"/>
            </a:xfrm>
            <a:prstGeom prst="ellipse">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sp>
          <p:nvSpPr>
            <p:cNvPr id="63" name="矩形 62"/>
            <p:cNvSpPr/>
            <p:nvPr/>
          </p:nvSpPr>
          <p:spPr>
            <a:xfrm>
              <a:off x="2345020" y="2940211"/>
              <a:ext cx="393056" cy="400110"/>
            </a:xfrm>
            <a:prstGeom prst="rect">
              <a:avLst/>
            </a:prstGeom>
          </p:spPr>
          <p:txBody>
            <a:bodyPr wrap="none">
              <a:spAutoFit/>
            </a:bodyPr>
            <a:lstStyle/>
            <a:p>
              <a:pPr algn="ctr"/>
              <a:r>
                <a:rPr lang="en-US" altLang="zh-CN" sz="2000" dirty="0">
                  <a:solidFill>
                    <a:schemeClr val="bg1"/>
                  </a:solidFill>
                  <a:latin typeface="Agency FB" panose="020B0503020202020204" pitchFamily="34" charset="0"/>
                  <a:ea typeface="微软雅黑" panose="020B0503020204020204" pitchFamily="34" charset="-122"/>
                  <a:cs typeface="Andalus" panose="02020603050405020304" pitchFamily="18" charset="-78"/>
                </a:rPr>
                <a:t>04</a:t>
              </a:r>
              <a:endParaRPr lang="zh-CN" altLang="en-US" sz="2000" dirty="0">
                <a:solidFill>
                  <a:schemeClr val="bg1"/>
                </a:solidFill>
                <a:latin typeface="Agency FB" panose="020B0503020202020204" pitchFamily="34" charset="0"/>
                <a:ea typeface="微软雅黑" panose="020B0503020204020204" pitchFamily="34" charset="-122"/>
                <a:cs typeface="Andalus" panose="02020603050405020304" pitchFamily="18" charset="-78"/>
              </a:endParaRPr>
            </a:p>
          </p:txBody>
        </p:sp>
      </p:grpSp>
      <p:sp>
        <p:nvSpPr>
          <p:cNvPr id="5" name="流程图: 合并 4"/>
          <p:cNvSpPr/>
          <p:nvPr/>
        </p:nvSpPr>
        <p:spPr>
          <a:xfrm>
            <a:off x="-509905" y="-32385"/>
            <a:ext cx="5565140" cy="3672205"/>
          </a:xfrm>
          <a:prstGeom prst="flowChartMerge">
            <a:avLst/>
          </a:prstGeom>
          <a:noFill/>
          <a:ln>
            <a:solidFill>
              <a:srgbClr val="028C7D"/>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_DSC8695"/>
          <p:cNvPicPr>
            <a:picLocks noChangeAspect="1"/>
          </p:cNvPicPr>
          <p:nvPr/>
        </p:nvPicPr>
        <p:blipFill>
          <a:blip r:embed="rId6"/>
          <a:stretch>
            <a:fillRect/>
          </a:stretch>
        </p:blipFill>
        <p:spPr>
          <a:xfrm>
            <a:off x="-17471" y="-26749"/>
            <a:ext cx="4571365" cy="3049270"/>
          </a:xfrm>
          <a:prstGeom prst="flowChartMerge">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0"/>
    </mc:Choice>
    <mc:Fallback xmlns="">
      <p:transition spd="slow" advClick="0" advTm="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Administrator\Desktop\2.png2"/>
          <p:cNvPicPr>
            <a:picLocks noChangeAspect="1"/>
          </p:cNvPicPr>
          <p:nvPr/>
        </p:nvPicPr>
        <p:blipFill>
          <a:blip r:embed="rId3">
            <a:lum bright="24000" contrast="24000"/>
          </a:blip>
          <a:srcRect/>
          <a:stretch>
            <a:fillRect/>
          </a:stretch>
        </p:blipFill>
        <p:spPr>
          <a:xfrm>
            <a:off x="4901565" y="2895918"/>
            <a:ext cx="7574280" cy="5354320"/>
          </a:xfrm>
          <a:prstGeom prst="rect">
            <a:avLst/>
          </a:prstGeom>
        </p:spPr>
      </p:pic>
      <p:sp>
        <p:nvSpPr>
          <p:cNvPr id="13" name="任意多边形 12"/>
          <p:cNvSpPr/>
          <p:nvPr/>
        </p:nvSpPr>
        <p:spPr bwMode="auto">
          <a:xfrm>
            <a:off x="2172925" y="7937"/>
            <a:ext cx="2794000" cy="6850063"/>
          </a:xfrm>
          <a:custGeom>
            <a:avLst/>
            <a:gdLst>
              <a:gd name="connsiteX0" fmla="*/ 777875 w 2794000"/>
              <a:gd name="connsiteY0" fmla="*/ 0 h 6850063"/>
              <a:gd name="connsiteX1" fmla="*/ 2794000 w 2794000"/>
              <a:gd name="connsiteY1" fmla="*/ 1228725 h 6850063"/>
              <a:gd name="connsiteX2" fmla="*/ 0 w 2794000"/>
              <a:gd name="connsiteY2" fmla="*/ 6850063 h 6850063"/>
              <a:gd name="connsiteX3" fmla="*/ 2255838 w 2794000"/>
              <a:gd name="connsiteY3" fmla="*/ 1228725 h 6850063"/>
            </a:gdLst>
            <a:ahLst/>
            <a:cxnLst>
              <a:cxn ang="0">
                <a:pos x="connsiteX0" y="connsiteY0"/>
              </a:cxn>
              <a:cxn ang="0">
                <a:pos x="connsiteX1" y="connsiteY1"/>
              </a:cxn>
              <a:cxn ang="0">
                <a:pos x="connsiteX2" y="connsiteY2"/>
              </a:cxn>
              <a:cxn ang="0">
                <a:pos x="connsiteX3" y="connsiteY3"/>
              </a:cxn>
            </a:cxnLst>
            <a:rect l="l" t="t" r="r" b="b"/>
            <a:pathLst>
              <a:path w="2794000" h="6850063">
                <a:moveTo>
                  <a:pt x="777875" y="0"/>
                </a:moveTo>
                <a:lnTo>
                  <a:pt x="2794000" y="1228725"/>
                </a:lnTo>
                <a:lnTo>
                  <a:pt x="0" y="6850063"/>
                </a:lnTo>
                <a:lnTo>
                  <a:pt x="2255838" y="1228725"/>
                </a:lnTo>
                <a:close/>
              </a:path>
            </a:pathLst>
          </a:custGeom>
          <a:solidFill>
            <a:schemeClr val="bg1">
              <a:lumMod val="85000"/>
            </a:schemeClr>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a:solidFill>
                <a:srgbClr val="FFFFFF"/>
              </a:solidFill>
              <a:latin typeface="Agency FB" panose="020B0503020202020204" pitchFamily="34" charset="0"/>
            </a:endParaRPr>
          </a:p>
        </p:txBody>
      </p:sp>
      <p:sp>
        <p:nvSpPr>
          <p:cNvPr id="11" name="任意多边形 10"/>
          <p:cNvSpPr/>
          <p:nvPr/>
        </p:nvSpPr>
        <p:spPr bwMode="auto">
          <a:xfrm>
            <a:off x="0" y="7937"/>
            <a:ext cx="4428763" cy="6850063"/>
          </a:xfrm>
          <a:custGeom>
            <a:avLst/>
            <a:gdLst>
              <a:gd name="connsiteX0" fmla="*/ 0 w 4428763"/>
              <a:gd name="connsiteY0" fmla="*/ 0 h 6850063"/>
              <a:gd name="connsiteX1" fmla="*/ 2950801 w 4428763"/>
              <a:gd name="connsiteY1" fmla="*/ 0 h 6850063"/>
              <a:gd name="connsiteX2" fmla="*/ 4428763 w 4428763"/>
              <a:gd name="connsiteY2" fmla="*/ 1228725 h 6850063"/>
              <a:gd name="connsiteX3" fmla="*/ 2172926 w 4428763"/>
              <a:gd name="connsiteY3" fmla="*/ 6850063 h 6850063"/>
              <a:gd name="connsiteX4" fmla="*/ 0 w 4428763"/>
              <a:gd name="connsiteY4" fmla="*/ 6850063 h 6850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28763" h="6850063">
                <a:moveTo>
                  <a:pt x="0" y="0"/>
                </a:moveTo>
                <a:lnTo>
                  <a:pt x="2950801" y="0"/>
                </a:lnTo>
                <a:lnTo>
                  <a:pt x="4428763" y="1228725"/>
                </a:lnTo>
                <a:lnTo>
                  <a:pt x="2172926" y="6850063"/>
                </a:lnTo>
                <a:lnTo>
                  <a:pt x="0" y="6850063"/>
                </a:lnTo>
                <a:close/>
              </a:path>
            </a:pathLst>
          </a:cu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3600">
              <a:solidFill>
                <a:srgbClr val="FFFFFF"/>
              </a:solidFill>
              <a:latin typeface="Agency FB" panose="020B0503020202020204" pitchFamily="34" charset="0"/>
            </a:endParaRPr>
          </a:p>
        </p:txBody>
      </p:sp>
      <p:sp>
        <p:nvSpPr>
          <p:cNvPr id="16" name="TextBox 14"/>
          <p:cNvSpPr txBox="1"/>
          <p:nvPr/>
        </p:nvSpPr>
        <p:spPr>
          <a:xfrm>
            <a:off x="4206808" y="3569363"/>
            <a:ext cx="7275143" cy="922020"/>
          </a:xfrm>
          <a:prstGeom prst="rect">
            <a:avLst/>
          </a:prstGeom>
          <a:noFill/>
        </p:spPr>
        <p:txBody>
          <a:bodyPr wrap="square" rtlCol="0">
            <a:spAutoFit/>
          </a:bodyPr>
          <a:lstStyle/>
          <a:p>
            <a:pPr algn="r"/>
            <a:r>
              <a:rPr lang="en-US" altLang="zh-CN" sz="5400" dirty="0">
                <a:solidFill>
                  <a:srgbClr val="028C7D"/>
                </a:solidFill>
                <a:latin typeface="方正尚酷简体" panose="03000509000000000000" pitchFamily="65" charset="-122"/>
                <a:ea typeface="方正尚酷简体" panose="03000509000000000000" pitchFamily="65" charset="-122"/>
                <a:sym typeface="+mn-ea"/>
              </a:rPr>
              <a:t>Thank you!</a:t>
            </a:r>
            <a:endParaRPr lang="zh-CN" altLang="en-US" sz="5400" dirty="0">
              <a:solidFill>
                <a:srgbClr val="028C7D"/>
              </a:solidFill>
              <a:latin typeface="方正尚酷简体" panose="03000509000000000000" pitchFamily="65" charset="-122"/>
              <a:ea typeface="方正尚酷简体" panose="03000509000000000000" pitchFamily="65" charset="-122"/>
            </a:endParaRPr>
          </a:p>
        </p:txBody>
      </p:sp>
      <p:sp>
        <p:nvSpPr>
          <p:cNvPr id="18" name="TextBox 2"/>
          <p:cNvSpPr txBox="1"/>
          <p:nvPr/>
        </p:nvSpPr>
        <p:spPr>
          <a:xfrm>
            <a:off x="7967170" y="1210059"/>
            <a:ext cx="3521710" cy="2646045"/>
          </a:xfrm>
          <a:prstGeom prst="rect">
            <a:avLst/>
          </a:prstGeom>
          <a:noFill/>
        </p:spPr>
        <p:txBody>
          <a:bodyPr vert="horz" wrap="none" rtlCol="0">
            <a:spAutoFit/>
          </a:bodyPr>
          <a:lstStyle>
            <a:defPPr>
              <a:defRPr lang="zh-CN"/>
            </a:defPPr>
            <a:lvl1pPr algn="ctr">
              <a:defRPr sz="16600" b="1">
                <a:ln>
                  <a:gradFill>
                    <a:gsLst>
                      <a:gs pos="0">
                        <a:schemeClr val="accent1">
                          <a:lumMod val="5000"/>
                          <a:lumOff val="95000"/>
                          <a:alpha val="0"/>
                        </a:schemeClr>
                      </a:gs>
                      <a:gs pos="56000">
                        <a:schemeClr val="bg1"/>
                      </a:gs>
                      <a:gs pos="100000">
                        <a:schemeClr val="bg1">
                          <a:alpha val="0"/>
                        </a:schemeClr>
                      </a:gs>
                    </a:gsLst>
                    <a:lin ang="7200000" scaled="0"/>
                  </a:gradFill>
                </a:ln>
                <a:solidFill>
                  <a:srgbClr val="A5C846"/>
                </a:solidFill>
                <a:effectLst>
                  <a:outerShdw blurRad="38100" dist="38100" dir="2700000" algn="tl">
                    <a:srgbClr val="000000">
                      <a:alpha val="43137"/>
                    </a:srgbClr>
                  </a:outerShdw>
                </a:effectLst>
                <a:latin typeface="Agency FB" panose="020B0503020202020204" pitchFamily="34" charset="0"/>
              </a:defRPr>
            </a:lvl1pPr>
            <a:lvl2pPr>
              <a:defRPr/>
            </a:lvl2pPr>
            <a:lvl3pPr>
              <a:defRPr/>
            </a:lvl3pPr>
            <a:lvl4pPr>
              <a:defRPr/>
            </a:lvl4pPr>
            <a:lvl5pPr>
              <a:defRPr/>
            </a:lvl5pPr>
            <a:lvl6pPr>
              <a:defRPr/>
            </a:lvl6pPr>
            <a:lvl7pPr>
              <a:defRPr/>
            </a:lvl7pPr>
            <a:lvl8pPr>
              <a:defRPr/>
            </a:lvl8pPr>
            <a:lvl9pPr>
              <a:defRPr/>
            </a:lvl9pPr>
          </a:lstStyle>
          <a:p>
            <a:r>
              <a:rPr lang="en-US" altLang="zh-CN" dirty="0">
                <a:solidFill>
                  <a:srgbClr val="028C7D"/>
                </a:solidFill>
              </a:rPr>
              <a:t>2021</a:t>
            </a:r>
            <a:endParaRPr lang="zh-CN" altLang="en-US" dirty="0">
              <a:solidFill>
                <a:srgbClr val="028C7D"/>
              </a:solidFill>
            </a:endParaRPr>
          </a:p>
        </p:txBody>
      </p:sp>
      <p:grpSp>
        <p:nvGrpSpPr>
          <p:cNvPr id="19" name="组合 18"/>
          <p:cNvGrpSpPr/>
          <p:nvPr/>
        </p:nvGrpSpPr>
        <p:grpSpPr>
          <a:xfrm>
            <a:off x="8718505" y="5153984"/>
            <a:ext cx="458433" cy="413329"/>
            <a:chOff x="4634991" y="2138335"/>
            <a:chExt cx="428348" cy="386204"/>
          </a:xfrm>
        </p:grpSpPr>
        <p:sp>
          <p:nvSpPr>
            <p:cNvPr id="20" name="Freeform 5"/>
            <p:cNvSpPr/>
            <p:nvPr/>
          </p:nvSpPr>
          <p:spPr bwMode="auto">
            <a:xfrm>
              <a:off x="4634991"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rgbClr val="FFFFFF"/>
                </a:solidFill>
                <a:latin typeface="Agency FB" panose="020B0503020202020204" pitchFamily="34" charset="0"/>
              </a:endParaRPr>
            </a:p>
          </p:txBody>
        </p:sp>
        <p:sp>
          <p:nvSpPr>
            <p:cNvPr id="21" name="KSO_Shape"/>
            <p:cNvSpPr/>
            <p:nvPr/>
          </p:nvSpPr>
          <p:spPr bwMode="auto">
            <a:xfrm>
              <a:off x="4711293" y="2236765"/>
              <a:ext cx="275742" cy="18934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400" dirty="0">
                <a:solidFill>
                  <a:srgbClr val="8CC345"/>
                </a:solidFill>
                <a:ea typeface="微软雅黑" panose="020B0503020204020204" pitchFamily="34" charset="-122"/>
              </a:endParaRPr>
            </a:p>
          </p:txBody>
        </p:sp>
      </p:grpSp>
      <p:grpSp>
        <p:nvGrpSpPr>
          <p:cNvPr id="22" name="组合 21"/>
          <p:cNvGrpSpPr/>
          <p:nvPr/>
        </p:nvGrpSpPr>
        <p:grpSpPr>
          <a:xfrm>
            <a:off x="10891299" y="5153984"/>
            <a:ext cx="458433" cy="413329"/>
            <a:chOff x="5076056" y="2138335"/>
            <a:chExt cx="428348" cy="386204"/>
          </a:xfrm>
        </p:grpSpPr>
        <p:sp>
          <p:nvSpPr>
            <p:cNvPr id="23" name="Freeform 5"/>
            <p:cNvSpPr/>
            <p:nvPr/>
          </p:nvSpPr>
          <p:spPr bwMode="auto">
            <a:xfrm>
              <a:off x="5076056"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rgbClr val="FFFFFF"/>
                </a:solidFill>
                <a:latin typeface="Agency FB" panose="020B0503020202020204" pitchFamily="34" charset="0"/>
              </a:endParaRPr>
            </a:p>
          </p:txBody>
        </p:sp>
        <p:sp>
          <p:nvSpPr>
            <p:cNvPr id="24" name="KSO_Shape"/>
            <p:cNvSpPr/>
            <p:nvPr/>
          </p:nvSpPr>
          <p:spPr bwMode="auto">
            <a:xfrm>
              <a:off x="5175472" y="2244479"/>
              <a:ext cx="229514" cy="195468"/>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400" dirty="0">
                <a:solidFill>
                  <a:srgbClr val="8CC345"/>
                </a:solidFill>
                <a:ea typeface="微软雅黑" panose="020B0503020204020204" pitchFamily="34" charset="-122"/>
              </a:endParaRPr>
            </a:p>
          </p:txBody>
        </p:sp>
      </p:grpSp>
      <p:grpSp>
        <p:nvGrpSpPr>
          <p:cNvPr id="25" name="组合 24"/>
          <p:cNvGrpSpPr/>
          <p:nvPr/>
        </p:nvGrpSpPr>
        <p:grpSpPr>
          <a:xfrm>
            <a:off x="9238517" y="5153950"/>
            <a:ext cx="458433" cy="413329"/>
            <a:chOff x="5557128" y="2138335"/>
            <a:chExt cx="428348" cy="386204"/>
          </a:xfrm>
        </p:grpSpPr>
        <p:sp>
          <p:nvSpPr>
            <p:cNvPr id="26" name="Freeform 5"/>
            <p:cNvSpPr/>
            <p:nvPr/>
          </p:nvSpPr>
          <p:spPr bwMode="auto">
            <a:xfrm>
              <a:off x="5557128"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rgbClr val="FFFFFF"/>
                </a:solidFill>
                <a:latin typeface="Agency FB" panose="020B0503020202020204" pitchFamily="34" charset="0"/>
              </a:endParaRPr>
            </a:p>
          </p:txBody>
        </p:sp>
        <p:sp>
          <p:nvSpPr>
            <p:cNvPr id="27" name="KSO_Shape"/>
            <p:cNvSpPr/>
            <p:nvPr/>
          </p:nvSpPr>
          <p:spPr bwMode="auto">
            <a:xfrm>
              <a:off x="5652120" y="2208685"/>
              <a:ext cx="238362" cy="235978"/>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400" dirty="0">
                <a:solidFill>
                  <a:srgbClr val="8CC345"/>
                </a:solidFill>
                <a:ea typeface="微软雅黑" panose="020B0503020204020204" pitchFamily="34" charset="-122"/>
              </a:endParaRPr>
            </a:p>
          </p:txBody>
        </p:sp>
      </p:grpSp>
      <p:grpSp>
        <p:nvGrpSpPr>
          <p:cNvPr id="28" name="组合 27"/>
          <p:cNvGrpSpPr/>
          <p:nvPr/>
        </p:nvGrpSpPr>
        <p:grpSpPr>
          <a:xfrm>
            <a:off x="10310717" y="5153984"/>
            <a:ext cx="458433" cy="413329"/>
            <a:chOff x="6068610" y="2138335"/>
            <a:chExt cx="428348" cy="386204"/>
          </a:xfrm>
        </p:grpSpPr>
        <p:sp>
          <p:nvSpPr>
            <p:cNvPr id="29" name="Freeform 5"/>
            <p:cNvSpPr/>
            <p:nvPr/>
          </p:nvSpPr>
          <p:spPr bwMode="auto">
            <a:xfrm>
              <a:off x="6068610"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rgbClr val="FFFFFF"/>
                </a:solidFill>
                <a:latin typeface="Agency FB" panose="020B0503020202020204" pitchFamily="34" charset="0"/>
              </a:endParaRPr>
            </a:p>
          </p:txBody>
        </p:sp>
        <p:sp>
          <p:nvSpPr>
            <p:cNvPr id="30" name="KSO_Shape"/>
            <p:cNvSpPr/>
            <p:nvPr/>
          </p:nvSpPr>
          <p:spPr bwMode="auto">
            <a:xfrm>
              <a:off x="6173883" y="2215236"/>
              <a:ext cx="232088" cy="197274"/>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400" dirty="0">
                <a:solidFill>
                  <a:srgbClr val="8CC345"/>
                </a:solidFill>
                <a:ea typeface="微软雅黑" panose="020B0503020204020204" pitchFamily="34" charset="-122"/>
              </a:endParaRPr>
            </a:p>
          </p:txBody>
        </p:sp>
      </p:grpSp>
      <p:grpSp>
        <p:nvGrpSpPr>
          <p:cNvPr id="31" name="组合 30"/>
          <p:cNvGrpSpPr/>
          <p:nvPr/>
        </p:nvGrpSpPr>
        <p:grpSpPr>
          <a:xfrm>
            <a:off x="9780544" y="5148851"/>
            <a:ext cx="458433" cy="413329"/>
            <a:chOff x="6623914" y="2138335"/>
            <a:chExt cx="428348" cy="386204"/>
          </a:xfrm>
        </p:grpSpPr>
        <p:sp>
          <p:nvSpPr>
            <p:cNvPr id="32" name="Freeform 5"/>
            <p:cNvSpPr/>
            <p:nvPr/>
          </p:nvSpPr>
          <p:spPr bwMode="auto">
            <a:xfrm>
              <a:off x="6623914" y="2138335"/>
              <a:ext cx="428348" cy="38620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rgbClr val="FFFFFF"/>
                </a:solidFill>
                <a:latin typeface="Agency FB" panose="020B0503020202020204" pitchFamily="34" charset="0"/>
              </a:endParaRPr>
            </a:p>
          </p:txBody>
        </p:sp>
        <p:sp>
          <p:nvSpPr>
            <p:cNvPr id="33" name="KSO_Shape"/>
            <p:cNvSpPr/>
            <p:nvPr/>
          </p:nvSpPr>
          <p:spPr bwMode="auto">
            <a:xfrm>
              <a:off x="6715817" y="2193847"/>
              <a:ext cx="230254" cy="221044"/>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2400" dirty="0">
                <a:solidFill>
                  <a:srgbClr val="8CC345"/>
                </a:solidFill>
                <a:ea typeface="微软雅黑" panose="020B0503020204020204" pitchFamily="34" charset="-122"/>
              </a:endParaRPr>
            </a:p>
          </p:txBody>
        </p:sp>
      </p:grpSp>
      <p:pic>
        <p:nvPicPr>
          <p:cNvPr id="2" name="图片 1" descr="校徽-5"/>
          <p:cNvPicPr>
            <a:picLocks noChangeAspect="1"/>
          </p:cNvPicPr>
          <p:nvPr/>
        </p:nvPicPr>
        <p:blipFill>
          <a:blip r:embed="rId4">
            <a:grayscl/>
          </a:blip>
          <a:stretch>
            <a:fillRect/>
          </a:stretch>
        </p:blipFill>
        <p:spPr>
          <a:xfrm>
            <a:off x="9238615" y="164465"/>
            <a:ext cx="2418080" cy="803910"/>
          </a:xfrm>
          <a:prstGeom prst="rect">
            <a:avLst/>
          </a:prstGeom>
        </p:spPr>
      </p:pic>
      <p:pic>
        <p:nvPicPr>
          <p:cNvPr id="7" name="图片 6" descr="_DSC8782"/>
          <p:cNvPicPr>
            <a:picLocks noChangeAspect="1"/>
          </p:cNvPicPr>
          <p:nvPr/>
        </p:nvPicPr>
        <p:blipFill>
          <a:blip r:embed="rId5"/>
          <a:srcRect l="10471" t="5" r="1" b="102"/>
          <a:stretch>
            <a:fillRect/>
          </a:stretch>
        </p:blipFill>
        <p:spPr>
          <a:xfrm>
            <a:off x="0" y="7937"/>
            <a:ext cx="4093801" cy="6850063"/>
          </a:xfrm>
          <a:custGeom>
            <a:avLst/>
            <a:gdLst/>
            <a:ahLst/>
            <a:cxnLst>
              <a:cxn ang="3">
                <a:pos x="hc" y="t"/>
              </a:cxn>
              <a:cxn ang="cd2">
                <a:pos x="l" y="vc"/>
              </a:cxn>
              <a:cxn ang="cd4">
                <a:pos x="hc" y="b"/>
              </a:cxn>
              <a:cxn ang="0">
                <a:pos x="r" y="vc"/>
              </a:cxn>
            </a:cxnLst>
            <a:rect l="l" t="t" r="r" b="b"/>
            <a:pathLst>
              <a:path w="6447" h="10788">
                <a:moveTo>
                  <a:pt x="0" y="0"/>
                </a:moveTo>
                <a:lnTo>
                  <a:pt x="4474" y="0"/>
                </a:lnTo>
                <a:lnTo>
                  <a:pt x="6447" y="1935"/>
                </a:lnTo>
                <a:lnTo>
                  <a:pt x="3259" y="10788"/>
                </a:lnTo>
                <a:lnTo>
                  <a:pt x="0" y="10788"/>
                </a:lnTo>
                <a:lnTo>
                  <a:pt x="0" y="0"/>
                </a:lnTo>
                <a:close/>
              </a:path>
            </a:pathLst>
          </a:custGeom>
        </p:spPr>
      </p:pic>
      <p:sp>
        <p:nvSpPr>
          <p:cNvPr id="3" name="TextBox 16"/>
          <p:cNvSpPr txBox="1"/>
          <p:nvPr/>
        </p:nvSpPr>
        <p:spPr>
          <a:xfrm>
            <a:off x="5515800" y="4598468"/>
            <a:ext cx="5919851" cy="368300"/>
          </a:xfrm>
          <a:prstGeom prst="rect">
            <a:avLst/>
          </a:prstGeom>
          <a:noFill/>
        </p:spPr>
        <p:txBody>
          <a:bodyPr wrap="square" rtlCol="0">
            <a:spAutoFit/>
          </a:bodyPr>
          <a:lstStyle/>
          <a:p>
            <a:pPr algn="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湖南大学绿色</a:t>
            </a:r>
            <a:r>
              <a:rPr lang="en-US" altLang="zh-CN"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模板</a:t>
            </a:r>
          </a:p>
        </p:txBody>
      </p:sp>
    </p:spTree>
  </p:cSld>
  <p:clrMapOvr>
    <a:masterClrMapping/>
  </p:clrMapOvr>
  <mc:AlternateContent xmlns:mc="http://schemas.openxmlformats.org/markup-compatibility/2006" xmlns:p14="http://schemas.microsoft.com/office/powerpoint/2010/main">
    <mc:Choice Requires="p14">
      <p:transition spd="slow" p14:dur="1500" advClick="0" advTm="0"/>
    </mc:Choice>
    <mc:Fallback xmlns="">
      <p:transition spd="slow" advClick="0"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41000"/>
          </a:schemeClr>
        </a:solidFill>
        <a:effectLst/>
      </p:bgPr>
    </p:bg>
    <p:spTree>
      <p:nvGrpSpPr>
        <p:cNvPr id="1" name=""/>
        <p:cNvGrpSpPr/>
        <p:nvPr/>
      </p:nvGrpSpPr>
      <p:grpSpPr>
        <a:xfrm>
          <a:off x="0" y="0"/>
          <a:ext cx="0" cy="0"/>
          <a:chOff x="0" y="0"/>
          <a:chExt cx="0" cy="0"/>
        </a:xfrm>
      </p:grpSpPr>
      <p:pic>
        <p:nvPicPr>
          <p:cNvPr id="7" name="图片 6" descr="C:\Users\Administrator\Desktop\2.png2"/>
          <p:cNvPicPr>
            <a:picLocks noChangeAspect="1"/>
          </p:cNvPicPr>
          <p:nvPr/>
        </p:nvPicPr>
        <p:blipFill>
          <a:blip r:embed="rId6">
            <a:lum bright="30000"/>
          </a:blip>
          <a:srcRect/>
          <a:stretch>
            <a:fillRect/>
          </a:stretch>
        </p:blipFill>
        <p:spPr>
          <a:xfrm>
            <a:off x="4901565" y="2895918"/>
            <a:ext cx="7574280" cy="5354320"/>
          </a:xfrm>
          <a:prstGeom prst="rect">
            <a:avLst/>
          </a:prstGeom>
        </p:spPr>
      </p:pic>
      <p:sp>
        <p:nvSpPr>
          <p:cNvPr id="3" name="平行四边形 2"/>
          <p:cNvSpPr/>
          <p:nvPr/>
        </p:nvSpPr>
        <p:spPr>
          <a:xfrm>
            <a:off x="2550795" y="0"/>
            <a:ext cx="4408351" cy="3424020"/>
          </a:xfrm>
          <a:prstGeom prst="parallelogram">
            <a:avLst>
              <a:gd name="adj" fmla="val 117669"/>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sp>
        <p:nvSpPr>
          <p:cNvPr id="4" name="平行四边形 3"/>
          <p:cNvSpPr/>
          <p:nvPr/>
        </p:nvSpPr>
        <p:spPr>
          <a:xfrm>
            <a:off x="0" y="2646045"/>
            <a:ext cx="4408351" cy="3424020"/>
          </a:xfrm>
          <a:prstGeom prst="parallelogram">
            <a:avLst>
              <a:gd name="adj" fmla="val 117669"/>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nvGrpSpPr>
          <p:cNvPr id="9" name="5"/>
          <p:cNvGrpSpPr/>
          <p:nvPr>
            <p:custDataLst>
              <p:tags r:id="rId1"/>
            </p:custDataLst>
          </p:nvPr>
        </p:nvGrpSpPr>
        <p:grpSpPr bwMode="auto">
          <a:xfrm rot="5400000">
            <a:off x="6544395" y="1717214"/>
            <a:ext cx="2620089" cy="2278128"/>
            <a:chOff x="5803300" y="1948400"/>
            <a:chExt cx="2164994" cy="1905223"/>
          </a:xfrm>
        </p:grpSpPr>
        <p:sp>
          <p:nvSpPr>
            <p:cNvPr id="10" name="7"/>
            <p:cNvSpPr/>
            <p:nvPr/>
          </p:nvSpPr>
          <p:spPr bwMode="auto">
            <a:xfrm>
              <a:off x="5803300" y="1948400"/>
              <a:ext cx="2164994" cy="1905223"/>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200" b="1">
                <a:solidFill>
                  <a:schemeClr val="bg1"/>
                </a:solidFill>
                <a:latin typeface="Agency FB" panose="020B0503020202020204" pitchFamily="34" charset="0"/>
                <a:ea typeface="腾祥澜黑简" panose="01010104010101010101" pitchFamily="2" charset="-122"/>
              </a:endParaRPr>
            </a:p>
          </p:txBody>
        </p:sp>
        <p:sp>
          <p:nvSpPr>
            <p:cNvPr id="11" name="6"/>
            <p:cNvSpPr/>
            <p:nvPr/>
          </p:nvSpPr>
          <p:spPr bwMode="auto">
            <a:xfrm>
              <a:off x="5948780" y="2078346"/>
              <a:ext cx="1846429" cy="1624882"/>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sp>
        <p:nvSpPr>
          <p:cNvPr id="12" name="4"/>
          <p:cNvSpPr txBox="1"/>
          <p:nvPr>
            <p:custDataLst>
              <p:tags r:id="rId2"/>
            </p:custDataLst>
          </p:nvPr>
        </p:nvSpPr>
        <p:spPr>
          <a:xfrm>
            <a:off x="6513673" y="2052047"/>
            <a:ext cx="2713761" cy="1630793"/>
          </a:xfrm>
          <a:prstGeom prst="rect">
            <a:avLst/>
          </a:prstGeom>
          <a:noFill/>
        </p:spPr>
        <p:txBody>
          <a:bodyPr wrap="square" lIns="86005" tIns="43002" rIns="86005" bIns="43002">
            <a:spAutoFit/>
          </a:bodyPr>
          <a:lstStyle/>
          <a:p>
            <a:pPr algn="ctr">
              <a:defRPr/>
            </a:pPr>
            <a:r>
              <a:rPr lang="en-US" altLang="zh-CN" sz="10035" dirty="0">
                <a:solidFill>
                  <a:schemeClr val="bg1"/>
                </a:solidFill>
                <a:latin typeface="Agency FB" panose="020B0503020202020204" pitchFamily="34" charset="0"/>
              </a:rPr>
              <a:t>01</a:t>
            </a:r>
            <a:endParaRPr lang="zh-CN" altLang="en-US" sz="10035" dirty="0">
              <a:solidFill>
                <a:schemeClr val="bg1"/>
              </a:solidFill>
              <a:latin typeface="Agency FB" panose="020B0503020202020204" pitchFamily="34" charset="0"/>
            </a:endParaRPr>
          </a:p>
        </p:txBody>
      </p:sp>
      <p:sp>
        <p:nvSpPr>
          <p:cNvPr id="14" name="2"/>
          <p:cNvSpPr txBox="1"/>
          <p:nvPr>
            <p:custDataLst>
              <p:tags r:id="rId3"/>
            </p:custDataLst>
          </p:nvPr>
        </p:nvSpPr>
        <p:spPr>
          <a:xfrm>
            <a:off x="3605493" y="4294679"/>
            <a:ext cx="8488572" cy="1194840"/>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algn="ctr"/>
            <a:r>
              <a:rPr lang="en-US" altLang="zh-CN" sz="7200" dirty="0">
                <a:solidFill>
                  <a:srgbClr val="028C7D"/>
                </a:solidFill>
                <a:latin typeface="迷你简菱心" panose="02010609000101010101" pitchFamily="49" charset="-122"/>
                <a:ea typeface="迷你简菱心" panose="02010609000101010101" pitchFamily="49" charset="-122"/>
                <a:cs typeface="Andalus" panose="02020603050405020304" pitchFamily="18" charset="-78"/>
              </a:rPr>
              <a:t>INTRODUCTION</a:t>
            </a:r>
            <a:endParaRPr lang="zh-CN" altLang="en-US" sz="7200" dirty="0">
              <a:solidFill>
                <a:srgbClr val="028C7D"/>
              </a:solidFill>
              <a:latin typeface="迷你简菱心" panose="02010609000101010101" pitchFamily="49" charset="-122"/>
              <a:ea typeface="迷你简菱心" panose="02010609000101010101" pitchFamily="49" charset="-122"/>
              <a:cs typeface="Andalus" panose="02020603050405020304" pitchFamily="18" charset="-78"/>
            </a:endParaRPr>
          </a:p>
        </p:txBody>
      </p:sp>
      <p:pic>
        <p:nvPicPr>
          <p:cNvPr id="5" name="图片 4" descr="_DSC8768"/>
          <p:cNvPicPr>
            <a:picLocks noChangeAspect="1"/>
          </p:cNvPicPr>
          <p:nvPr/>
        </p:nvPicPr>
        <p:blipFill>
          <a:blip r:embed="rId7"/>
          <a:srcRect l="23948" t="-9" r="705" b="23178"/>
          <a:stretch>
            <a:fillRect/>
          </a:stretch>
        </p:blipFill>
        <p:spPr>
          <a:xfrm flipV="1">
            <a:off x="0" y="0"/>
            <a:ext cx="6105525" cy="5289550"/>
          </a:xfrm>
          <a:prstGeom prst="rtTriangle">
            <a:avLst/>
          </a:prstGeom>
        </p:spPr>
      </p:pic>
    </p:spTree>
  </p:cSld>
  <p:clrMapOvr>
    <a:masterClrMapping/>
  </p:clrMapOvr>
  <mc:AlternateContent xmlns:mc="http://schemas.openxmlformats.org/markup-compatibility/2006" xmlns:p14="http://schemas.microsoft.com/office/powerpoint/2010/main">
    <mc:Choice Requires="p14">
      <p:transition spd="slow" p14:dur="1500" advClick="0" advTm="0"/>
    </mc:Choice>
    <mc:Fallback xmlns="">
      <p:transition spd="slow" advClick="0"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V 形 21"/>
          <p:cNvSpPr/>
          <p:nvPr/>
        </p:nvSpPr>
        <p:spPr>
          <a:xfrm>
            <a:off x="464457" y="362856"/>
            <a:ext cx="361606" cy="377372"/>
          </a:xfrm>
          <a:prstGeom prst="chevron">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sp>
        <p:nvSpPr>
          <p:cNvPr id="3" name="箭头: V 形 22"/>
          <p:cNvSpPr/>
          <p:nvPr/>
        </p:nvSpPr>
        <p:spPr>
          <a:xfrm>
            <a:off x="745335" y="362856"/>
            <a:ext cx="361606" cy="377372"/>
          </a:xfrm>
          <a:prstGeom prst="chevron">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cxnSp>
        <p:nvCxnSpPr>
          <p:cNvPr id="4" name="直接连接符 3"/>
          <p:cNvCxnSpPr>
            <a:stCxn id="9" idx="3"/>
          </p:cNvCxnSpPr>
          <p:nvPr/>
        </p:nvCxnSpPr>
        <p:spPr>
          <a:xfrm>
            <a:off x="3493296" y="562131"/>
            <a:ext cx="7562419" cy="39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189717" y="300521"/>
            <a:ext cx="2303579" cy="523220"/>
          </a:xfrm>
          <a:prstGeom prst="rect">
            <a:avLst/>
          </a:prstGeom>
          <a:noFill/>
        </p:spPr>
        <p:txBody>
          <a:bodyPr wrap="none" rtlCol="0">
            <a:spAutoFit/>
            <a:scene3d>
              <a:camera prst="orthographicFront"/>
              <a:lightRig rig="threePt" dir="t"/>
            </a:scene3d>
            <a:sp3d contourW="12700"/>
          </a:bodyPr>
          <a:lstStyle/>
          <a:p>
            <a:r>
              <a:rPr lang="en-US" altLang="zh-CN" sz="2800" dirty="0">
                <a:solidFill>
                  <a:srgbClr val="028C7D"/>
                </a:solidFill>
                <a:latin typeface="迷你简菱心" panose="02010609000101010101" pitchFamily="49" charset="-122"/>
                <a:ea typeface="迷你简菱心" panose="02010609000101010101" pitchFamily="49" charset="-122"/>
              </a:rPr>
              <a:t>introduction</a:t>
            </a:r>
            <a:endParaRPr lang="zh-CN" altLang="en-US" sz="2800" dirty="0">
              <a:solidFill>
                <a:srgbClr val="028C7D"/>
              </a:solidFill>
              <a:latin typeface="迷你简菱心" panose="02010609000101010101" pitchFamily="49" charset="-122"/>
              <a:ea typeface="迷你简菱心" panose="02010609000101010101" pitchFamily="49" charset="-122"/>
            </a:endParaRPr>
          </a:p>
        </p:txBody>
      </p:sp>
      <p:pic>
        <p:nvPicPr>
          <p:cNvPr id="39" name="图片 38" descr="校徽-5"/>
          <p:cNvPicPr>
            <a:picLocks noChangeAspect="1"/>
          </p:cNvPicPr>
          <p:nvPr/>
        </p:nvPicPr>
        <p:blipFill>
          <a:blip r:embed="rId3">
            <a:grayscl/>
          </a:blip>
          <a:srcRect r="65389"/>
          <a:stretch>
            <a:fillRect/>
          </a:stretch>
        </p:blipFill>
        <p:spPr>
          <a:xfrm>
            <a:off x="11273155" y="300355"/>
            <a:ext cx="556895" cy="535305"/>
          </a:xfrm>
          <a:prstGeom prst="rect">
            <a:avLst/>
          </a:prstGeom>
        </p:spPr>
      </p:pic>
      <p:sp>
        <p:nvSpPr>
          <p:cNvPr id="38" name="文本框 37">
            <a:extLst>
              <a:ext uri="{FF2B5EF4-FFF2-40B4-BE49-F238E27FC236}">
                <a16:creationId xmlns:a16="http://schemas.microsoft.com/office/drawing/2014/main" id="{0A1A1DD4-DCE0-48E3-A257-4CCE2DBDBF83}"/>
              </a:ext>
            </a:extLst>
          </p:cNvPr>
          <p:cNvSpPr txBox="1"/>
          <p:nvPr/>
        </p:nvSpPr>
        <p:spPr>
          <a:xfrm>
            <a:off x="926138" y="1487556"/>
            <a:ext cx="10503862" cy="4093428"/>
          </a:xfrm>
          <a:prstGeom prst="rect">
            <a:avLst/>
          </a:prstGeom>
          <a:noFill/>
        </p:spPr>
        <p:txBody>
          <a:bodyPr wrap="square">
            <a:spAutoFit/>
          </a:bodyPr>
          <a:lstStyle/>
          <a:p>
            <a:pPr marL="285750" indent="-285750">
              <a:buFont typeface="Arial" panose="020B0604020202020204" pitchFamily="34" charset="0"/>
              <a:buChar char="•"/>
            </a:pPr>
            <a:r>
              <a:rPr lang="en-US" altLang="zh-CN" sz="2000" dirty="0"/>
              <a:t>SIMD processor arrays provide superior performance on fine-grained massively parallel problems in which all parallel threads do the same operations most of the time. </a:t>
            </a:r>
          </a:p>
          <a:p>
            <a:pPr marL="285750" indent="-285750">
              <a:buFont typeface="Arial" panose="020B0604020202020204" pitchFamily="34" charset="0"/>
              <a:buChar char="•"/>
            </a:pPr>
            <a:r>
              <a:rPr lang="en-US" altLang="zh-CN" sz="2000" dirty="0"/>
              <a:t>However, this fine-grained synchrony limits the application space of SIMD (single instruction, multiple data) machines.</a:t>
            </a:r>
          </a:p>
          <a:p>
            <a:pPr marL="285750" indent="-285750">
              <a:buFont typeface="Arial" panose="020B0604020202020204" pitchFamily="34" charset="0"/>
              <a:buChar char="•"/>
            </a:pPr>
            <a:r>
              <a:rPr lang="en-US" altLang="zh-CN" sz="2000" dirty="0"/>
              <a:t> If there are many alternative data- dependent actions among the parallel threads, the total execution time is the sum of the alternatives rather than the maximum single-thread execution time. </a:t>
            </a:r>
          </a:p>
          <a:p>
            <a:pPr marL="285750" indent="-285750">
              <a:buFont typeface="Arial" panose="020B0604020202020204" pitchFamily="34" charset="0"/>
              <a:buChar char="•"/>
            </a:pPr>
            <a:r>
              <a:rPr lang="en-US" altLang="zh-CN" sz="2000" dirty="0"/>
              <a:t>Additionally, if the application is not inherently load-balanced, performance can degrade seriously: Most of the processors finish their work quickly and become idle, while a few processors end up with the lion’s share of the work. </a:t>
            </a:r>
          </a:p>
          <a:p>
            <a:pPr marL="285750" indent="-285750">
              <a:buFont typeface="Arial" panose="020B0604020202020204" pitchFamily="34" charset="0"/>
              <a:buChar char="•"/>
            </a:pPr>
            <a:r>
              <a:rPr lang="en-US" altLang="zh-CN" sz="2000" dirty="0"/>
              <a:t>Thus, the economics of purchasing a high-performance computer often dictate giving up peak performance on a small application set (massively parallel SIMD) in favor of more modest improvement over a larger range of applications (general-purpose MIMD).</a:t>
            </a:r>
            <a:endParaRPr lang="zh-CN" altLang="en-US" sz="2000" dirty="0"/>
          </a:p>
        </p:txBody>
      </p:sp>
    </p:spTree>
  </p:cSld>
  <p:clrMapOvr>
    <a:masterClrMapping/>
  </p:clrMapOvr>
  <mc:AlternateContent xmlns:mc="http://schemas.openxmlformats.org/markup-compatibility/2006" xmlns:p14="http://schemas.microsoft.com/office/powerpoint/2010/main">
    <mc:Choice Requires="p14">
      <p:transition spd="slow" p14:dur="1500" advClick="0" advTm="0"/>
    </mc:Choice>
    <mc:Fallback xmlns="">
      <p:transition spd="slow" advClick="0"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V 形 21"/>
          <p:cNvSpPr/>
          <p:nvPr/>
        </p:nvSpPr>
        <p:spPr>
          <a:xfrm>
            <a:off x="464457" y="362856"/>
            <a:ext cx="361606" cy="377372"/>
          </a:xfrm>
          <a:prstGeom prst="chevron">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sp>
        <p:nvSpPr>
          <p:cNvPr id="3" name="箭头: V 形 22"/>
          <p:cNvSpPr/>
          <p:nvPr/>
        </p:nvSpPr>
        <p:spPr>
          <a:xfrm>
            <a:off x="745335" y="362856"/>
            <a:ext cx="361606" cy="377372"/>
          </a:xfrm>
          <a:prstGeom prst="chevron">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cxnSp>
        <p:nvCxnSpPr>
          <p:cNvPr id="4" name="直接连接符 3"/>
          <p:cNvCxnSpPr>
            <a:stCxn id="9" idx="3"/>
          </p:cNvCxnSpPr>
          <p:nvPr/>
        </p:nvCxnSpPr>
        <p:spPr>
          <a:xfrm>
            <a:off x="3493296" y="562131"/>
            <a:ext cx="7562419" cy="39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189717" y="300521"/>
            <a:ext cx="2303579" cy="523220"/>
          </a:xfrm>
          <a:prstGeom prst="rect">
            <a:avLst/>
          </a:prstGeom>
          <a:noFill/>
        </p:spPr>
        <p:txBody>
          <a:bodyPr wrap="none" rtlCol="0">
            <a:spAutoFit/>
            <a:scene3d>
              <a:camera prst="orthographicFront"/>
              <a:lightRig rig="threePt" dir="t"/>
            </a:scene3d>
            <a:sp3d contourW="12700"/>
          </a:bodyPr>
          <a:lstStyle/>
          <a:p>
            <a:r>
              <a:rPr lang="en-US" altLang="zh-CN" sz="2800" dirty="0">
                <a:solidFill>
                  <a:srgbClr val="028C7D"/>
                </a:solidFill>
                <a:latin typeface="迷你简菱心" panose="02010609000101010101" pitchFamily="49" charset="-122"/>
                <a:ea typeface="迷你简菱心" panose="02010609000101010101" pitchFamily="49" charset="-122"/>
              </a:rPr>
              <a:t>introduction</a:t>
            </a:r>
            <a:endParaRPr lang="zh-CN" altLang="en-US" sz="2800" dirty="0">
              <a:solidFill>
                <a:srgbClr val="028C7D"/>
              </a:solidFill>
              <a:latin typeface="迷你简菱心" panose="02010609000101010101" pitchFamily="49" charset="-122"/>
              <a:ea typeface="迷你简菱心" panose="02010609000101010101" pitchFamily="49" charset="-122"/>
            </a:endParaRPr>
          </a:p>
        </p:txBody>
      </p:sp>
      <p:pic>
        <p:nvPicPr>
          <p:cNvPr id="39" name="图片 38" descr="校徽-5"/>
          <p:cNvPicPr>
            <a:picLocks noChangeAspect="1"/>
          </p:cNvPicPr>
          <p:nvPr/>
        </p:nvPicPr>
        <p:blipFill>
          <a:blip r:embed="rId3">
            <a:grayscl/>
          </a:blip>
          <a:srcRect r="65389"/>
          <a:stretch>
            <a:fillRect/>
          </a:stretch>
        </p:blipFill>
        <p:spPr>
          <a:xfrm>
            <a:off x="11273155" y="300355"/>
            <a:ext cx="556895" cy="535305"/>
          </a:xfrm>
          <a:prstGeom prst="rect">
            <a:avLst/>
          </a:prstGeom>
        </p:spPr>
      </p:pic>
      <p:sp>
        <p:nvSpPr>
          <p:cNvPr id="38" name="文本框 37">
            <a:extLst>
              <a:ext uri="{FF2B5EF4-FFF2-40B4-BE49-F238E27FC236}">
                <a16:creationId xmlns:a16="http://schemas.microsoft.com/office/drawing/2014/main" id="{0A1A1DD4-DCE0-48E3-A257-4CCE2DBDBF83}"/>
              </a:ext>
            </a:extLst>
          </p:cNvPr>
          <p:cNvSpPr txBox="1"/>
          <p:nvPr/>
        </p:nvSpPr>
        <p:spPr>
          <a:xfrm>
            <a:off x="926138" y="1708782"/>
            <a:ext cx="10503862" cy="3785652"/>
          </a:xfrm>
          <a:prstGeom prst="rect">
            <a:avLst/>
          </a:prstGeom>
          <a:noFill/>
        </p:spPr>
        <p:txBody>
          <a:bodyPr wrap="square">
            <a:spAutoFit/>
          </a:bodyPr>
          <a:lstStyle/>
          <a:p>
            <a:pPr marL="285750" indent="-285750">
              <a:buFont typeface="Arial" panose="020B0604020202020204" pitchFamily="34" charset="0"/>
              <a:buChar char="•"/>
            </a:pPr>
            <a:r>
              <a:rPr lang="en-US" altLang="zh-CN" sz="2000" dirty="0"/>
              <a:t>In this paper: We have integrated the SIMD array so closely into the architecture of the high- performance host that the hardware comprising the SIMD array can be used either as a SIMD processor array or as additional conventional memory.</a:t>
            </a:r>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en-US" altLang="zh-CN" sz="2000" dirty="0"/>
              <a:t>SRC researchers have designed and fabricated a processor-in-memory (PIM) chip, a standard 4-bit memory augmented with a single-bit ALU controlling each column of memory. In principle, PIM chips can replace the memory of any processor, including a supercomputer. </a:t>
            </a:r>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en-US" altLang="zh-CN" sz="2000" dirty="0"/>
              <a:t>To validate the notion of integrating SIMD computing into conventional processors on a more modest scale, we have built a half dozen </a:t>
            </a:r>
            <a:r>
              <a:rPr lang="en-US" altLang="zh-CN" sz="2000" dirty="0" err="1"/>
              <a:t>Terasys</a:t>
            </a:r>
            <a:r>
              <a:rPr lang="en-US" altLang="zh-CN" sz="2000" dirty="0"/>
              <a:t> workstations, which are Sun Microsystems’ Sparcstation-2 workstations in which 8 megabytes of address space consist of PIM memory holding 32K single-bit MUS. </a:t>
            </a:r>
            <a:endParaRPr lang="zh-CN" altLang="en-US" sz="2000" dirty="0"/>
          </a:p>
        </p:txBody>
      </p:sp>
    </p:spTree>
    <p:extLst>
      <p:ext uri="{BB962C8B-B14F-4D97-AF65-F5344CB8AC3E}">
        <p14:creationId xmlns:p14="http://schemas.microsoft.com/office/powerpoint/2010/main" val="891275839"/>
      </p:ext>
    </p:extLst>
  </p:cSld>
  <p:clrMapOvr>
    <a:masterClrMapping/>
  </p:clrMapOvr>
  <mc:AlternateContent xmlns:mc="http://schemas.openxmlformats.org/markup-compatibility/2006" xmlns:p14="http://schemas.microsoft.com/office/powerpoint/2010/main">
    <mc:Choice Requires="p14">
      <p:transition spd="slow" p14:dur="1500" advClick="0" advTm="0"/>
    </mc:Choice>
    <mc:Fallback xmlns="">
      <p:transition spd="slow" advClick="0"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C:\Users\Administrator\Desktop\2.png2"/>
          <p:cNvPicPr>
            <a:picLocks noChangeAspect="1"/>
          </p:cNvPicPr>
          <p:nvPr/>
        </p:nvPicPr>
        <p:blipFill>
          <a:blip r:embed="rId6">
            <a:lum bright="30000"/>
          </a:blip>
          <a:srcRect/>
          <a:stretch>
            <a:fillRect/>
          </a:stretch>
        </p:blipFill>
        <p:spPr>
          <a:xfrm>
            <a:off x="4901565" y="2895918"/>
            <a:ext cx="7574280" cy="5354320"/>
          </a:xfrm>
          <a:prstGeom prst="rect">
            <a:avLst/>
          </a:prstGeom>
        </p:spPr>
      </p:pic>
      <p:sp>
        <p:nvSpPr>
          <p:cNvPr id="3" name="平行四边形 2"/>
          <p:cNvSpPr/>
          <p:nvPr/>
        </p:nvSpPr>
        <p:spPr>
          <a:xfrm>
            <a:off x="2550795" y="0"/>
            <a:ext cx="4408351" cy="3424020"/>
          </a:xfrm>
          <a:prstGeom prst="parallelogram">
            <a:avLst>
              <a:gd name="adj" fmla="val 117669"/>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sp>
        <p:nvSpPr>
          <p:cNvPr id="4" name="平行四边形 3"/>
          <p:cNvSpPr/>
          <p:nvPr/>
        </p:nvSpPr>
        <p:spPr>
          <a:xfrm>
            <a:off x="0" y="2646045"/>
            <a:ext cx="4408351" cy="3424020"/>
          </a:xfrm>
          <a:prstGeom prst="parallelogram">
            <a:avLst>
              <a:gd name="adj" fmla="val 117669"/>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nvGrpSpPr>
          <p:cNvPr id="9" name="5"/>
          <p:cNvGrpSpPr/>
          <p:nvPr>
            <p:custDataLst>
              <p:tags r:id="rId1"/>
            </p:custDataLst>
          </p:nvPr>
        </p:nvGrpSpPr>
        <p:grpSpPr bwMode="auto">
          <a:xfrm rot="5400000">
            <a:off x="6544395" y="1717214"/>
            <a:ext cx="2620089" cy="2278128"/>
            <a:chOff x="5803300" y="1948400"/>
            <a:chExt cx="2164994" cy="1905223"/>
          </a:xfrm>
        </p:grpSpPr>
        <p:sp>
          <p:nvSpPr>
            <p:cNvPr id="10" name="7"/>
            <p:cNvSpPr/>
            <p:nvPr/>
          </p:nvSpPr>
          <p:spPr bwMode="auto">
            <a:xfrm>
              <a:off x="5803300" y="1948400"/>
              <a:ext cx="2164994" cy="1905223"/>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3200" b="1">
                <a:solidFill>
                  <a:schemeClr val="bg1"/>
                </a:solidFill>
                <a:latin typeface="Agency FB" panose="020B0503020202020204" pitchFamily="34" charset="0"/>
                <a:ea typeface="腾祥澜黑简" panose="01010104010101010101" pitchFamily="2" charset="-122"/>
              </a:endParaRPr>
            </a:p>
          </p:txBody>
        </p:sp>
        <p:sp>
          <p:nvSpPr>
            <p:cNvPr id="11" name="6"/>
            <p:cNvSpPr/>
            <p:nvPr/>
          </p:nvSpPr>
          <p:spPr bwMode="auto">
            <a:xfrm>
              <a:off x="5948780" y="2078346"/>
              <a:ext cx="1846429" cy="1624882"/>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sp>
        <p:nvSpPr>
          <p:cNvPr id="12" name="4"/>
          <p:cNvSpPr txBox="1"/>
          <p:nvPr>
            <p:custDataLst>
              <p:tags r:id="rId2"/>
            </p:custDataLst>
          </p:nvPr>
        </p:nvSpPr>
        <p:spPr>
          <a:xfrm>
            <a:off x="6513673" y="2052047"/>
            <a:ext cx="2713761" cy="1630793"/>
          </a:xfrm>
          <a:prstGeom prst="rect">
            <a:avLst/>
          </a:prstGeom>
          <a:noFill/>
        </p:spPr>
        <p:txBody>
          <a:bodyPr wrap="square" lIns="86005" tIns="43002" rIns="86005" bIns="43002">
            <a:spAutoFit/>
          </a:bodyPr>
          <a:lstStyle/>
          <a:p>
            <a:pPr algn="ctr">
              <a:defRPr/>
            </a:pPr>
            <a:r>
              <a:rPr lang="en-US" altLang="zh-CN" sz="10035" dirty="0">
                <a:solidFill>
                  <a:schemeClr val="bg1"/>
                </a:solidFill>
                <a:latin typeface="Agency FB" panose="020B0503020202020204" pitchFamily="34" charset="0"/>
              </a:rPr>
              <a:t>02</a:t>
            </a:r>
            <a:endParaRPr lang="zh-CN" altLang="en-US" sz="10035" dirty="0">
              <a:solidFill>
                <a:schemeClr val="bg1"/>
              </a:solidFill>
              <a:latin typeface="Agency FB" panose="020B0503020202020204" pitchFamily="34" charset="0"/>
            </a:endParaRPr>
          </a:p>
        </p:txBody>
      </p:sp>
      <p:sp>
        <p:nvSpPr>
          <p:cNvPr id="14" name="2"/>
          <p:cNvSpPr txBox="1"/>
          <p:nvPr>
            <p:custDataLst>
              <p:tags r:id="rId3"/>
            </p:custDataLst>
          </p:nvPr>
        </p:nvSpPr>
        <p:spPr>
          <a:xfrm>
            <a:off x="3605493" y="4294679"/>
            <a:ext cx="8488572" cy="917841"/>
          </a:xfrm>
          <a:prstGeom prst="rect">
            <a:avLst/>
          </a:prstGeom>
          <a:noFill/>
        </p:spPr>
        <p:txBody>
          <a:bodyPr wrap="square" lIns="86005" tIns="43002" rIns="86005" bIns="43002">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3130" fontAlgn="base">
              <a:spcBef>
                <a:spcPct val="0"/>
              </a:spcBef>
              <a:spcAft>
                <a:spcPct val="0"/>
              </a:spcAft>
              <a:defRPr>
                <a:solidFill>
                  <a:schemeClr val="tx1"/>
                </a:solidFill>
                <a:latin typeface="Calibri" panose="020F0502020204030204" pitchFamily="34" charset="0"/>
              </a:defRPr>
            </a:lvl6pPr>
            <a:lvl7pPr marL="2971800" indent="-228600" defTabSz="913130" fontAlgn="base">
              <a:spcBef>
                <a:spcPct val="0"/>
              </a:spcBef>
              <a:spcAft>
                <a:spcPct val="0"/>
              </a:spcAft>
              <a:defRPr>
                <a:solidFill>
                  <a:schemeClr val="tx1"/>
                </a:solidFill>
                <a:latin typeface="Calibri" panose="020F0502020204030204" pitchFamily="34" charset="0"/>
              </a:defRPr>
            </a:lvl7pPr>
            <a:lvl8pPr marL="3429000" indent="-228600" defTabSz="913130" fontAlgn="base">
              <a:spcBef>
                <a:spcPct val="0"/>
              </a:spcBef>
              <a:spcAft>
                <a:spcPct val="0"/>
              </a:spcAft>
              <a:defRPr>
                <a:solidFill>
                  <a:schemeClr val="tx1"/>
                </a:solidFill>
                <a:latin typeface="Calibri" panose="020F0502020204030204" pitchFamily="34" charset="0"/>
              </a:defRPr>
            </a:lvl8pPr>
            <a:lvl9pPr marL="3886200" indent="-228600" defTabSz="913130" fontAlgn="base">
              <a:spcBef>
                <a:spcPct val="0"/>
              </a:spcBef>
              <a:spcAft>
                <a:spcPct val="0"/>
              </a:spcAft>
              <a:defRPr>
                <a:solidFill>
                  <a:schemeClr val="tx1"/>
                </a:solidFill>
                <a:latin typeface="Calibri" panose="020F0502020204030204" pitchFamily="34" charset="0"/>
              </a:defRPr>
            </a:lvl9pPr>
          </a:lstStyle>
          <a:p>
            <a:pPr algn="ctr"/>
            <a:r>
              <a:rPr lang="en-US" altLang="zh-CN" sz="5400" dirty="0">
                <a:solidFill>
                  <a:srgbClr val="028C7D"/>
                </a:solidFill>
                <a:latin typeface="迷你简菱心" panose="02010609000101010101" pitchFamily="49" charset="-122"/>
                <a:ea typeface="迷你简菱心" panose="02010609000101010101" pitchFamily="49" charset="-122"/>
                <a:cs typeface="Andalus" panose="02020603050405020304" pitchFamily="18" charset="-78"/>
              </a:rPr>
              <a:t>TERASYS WORKSTATION </a:t>
            </a:r>
            <a:endParaRPr lang="zh-CN" altLang="en-US" sz="5400" dirty="0">
              <a:solidFill>
                <a:srgbClr val="028C7D"/>
              </a:solidFill>
              <a:latin typeface="迷你简菱心" panose="02010609000101010101" pitchFamily="49" charset="-122"/>
              <a:ea typeface="迷你简菱心" panose="02010609000101010101" pitchFamily="49" charset="-122"/>
              <a:cs typeface="Andalus" panose="02020603050405020304" pitchFamily="18" charset="-78"/>
            </a:endParaRPr>
          </a:p>
        </p:txBody>
      </p:sp>
      <p:pic>
        <p:nvPicPr>
          <p:cNvPr id="5" name="图片 4" descr="_DSC8768"/>
          <p:cNvPicPr>
            <a:picLocks noChangeAspect="1"/>
          </p:cNvPicPr>
          <p:nvPr/>
        </p:nvPicPr>
        <p:blipFill>
          <a:blip r:embed="rId7"/>
          <a:srcRect l="23948" t="-9" r="705" b="23178"/>
          <a:stretch>
            <a:fillRect/>
          </a:stretch>
        </p:blipFill>
        <p:spPr>
          <a:xfrm flipV="1">
            <a:off x="0" y="0"/>
            <a:ext cx="6105525" cy="5289550"/>
          </a:xfrm>
          <a:prstGeom prst="rtTriangle">
            <a:avLst/>
          </a:prstGeom>
        </p:spPr>
      </p:pic>
    </p:spTree>
    <p:extLst>
      <p:ext uri="{BB962C8B-B14F-4D97-AF65-F5344CB8AC3E}">
        <p14:creationId xmlns:p14="http://schemas.microsoft.com/office/powerpoint/2010/main" val="849877920"/>
      </p:ext>
    </p:extLst>
  </p:cSld>
  <p:clrMapOvr>
    <a:masterClrMapping/>
  </p:clrMapOvr>
  <mc:AlternateContent xmlns:mc="http://schemas.openxmlformats.org/markup-compatibility/2006" xmlns:p14="http://schemas.microsoft.com/office/powerpoint/2010/main">
    <mc:Choice Requires="p14">
      <p:transition spd="slow" p14:dur="1500" advClick="0" advTm="0"/>
    </mc:Choice>
    <mc:Fallback xmlns="">
      <p:transition spd="slow" advClick="0"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V 形 21"/>
          <p:cNvSpPr/>
          <p:nvPr/>
        </p:nvSpPr>
        <p:spPr>
          <a:xfrm>
            <a:off x="464457" y="362856"/>
            <a:ext cx="361606" cy="377372"/>
          </a:xfrm>
          <a:prstGeom prst="chevron">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sp>
        <p:nvSpPr>
          <p:cNvPr id="3" name="箭头: V 形 22"/>
          <p:cNvSpPr/>
          <p:nvPr/>
        </p:nvSpPr>
        <p:spPr>
          <a:xfrm>
            <a:off x="745335" y="362856"/>
            <a:ext cx="361606" cy="377372"/>
          </a:xfrm>
          <a:prstGeom prst="chevron">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cxnSp>
        <p:nvCxnSpPr>
          <p:cNvPr id="4" name="直接连接符 3"/>
          <p:cNvCxnSpPr>
            <a:stCxn id="9" idx="3"/>
          </p:cNvCxnSpPr>
          <p:nvPr/>
        </p:nvCxnSpPr>
        <p:spPr>
          <a:xfrm>
            <a:off x="5619584" y="562131"/>
            <a:ext cx="5436131" cy="39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189717" y="300521"/>
            <a:ext cx="4429867" cy="523220"/>
          </a:xfrm>
          <a:prstGeom prst="rect">
            <a:avLst/>
          </a:prstGeom>
          <a:noFill/>
        </p:spPr>
        <p:txBody>
          <a:bodyPr wrap="none" rtlCol="0">
            <a:spAutoFit/>
            <a:scene3d>
              <a:camera prst="orthographicFront"/>
              <a:lightRig rig="threePt" dir="t"/>
            </a:scene3d>
            <a:sp3d contourW="12700"/>
          </a:bodyPr>
          <a:lstStyle/>
          <a:p>
            <a:r>
              <a:rPr lang="en-US" altLang="zh-CN" sz="2800" dirty="0">
                <a:solidFill>
                  <a:srgbClr val="028C7D"/>
                </a:solidFill>
                <a:latin typeface="迷你简菱心" panose="02010609000101010101" pitchFamily="49" charset="-122"/>
                <a:ea typeface="迷你简菱心" panose="02010609000101010101" pitchFamily="49" charset="-122"/>
              </a:rPr>
              <a:t>TERASYS WORKSTATION</a:t>
            </a:r>
            <a:endParaRPr lang="zh-CN" altLang="en-US" sz="2800" dirty="0">
              <a:solidFill>
                <a:srgbClr val="028C7D"/>
              </a:solidFill>
              <a:latin typeface="迷你简菱心" panose="02010609000101010101" pitchFamily="49" charset="-122"/>
              <a:ea typeface="迷你简菱心" panose="02010609000101010101" pitchFamily="49" charset="-122"/>
            </a:endParaRPr>
          </a:p>
        </p:txBody>
      </p:sp>
      <p:pic>
        <p:nvPicPr>
          <p:cNvPr id="39" name="图片 38" descr="校徽-5"/>
          <p:cNvPicPr>
            <a:picLocks noChangeAspect="1"/>
          </p:cNvPicPr>
          <p:nvPr/>
        </p:nvPicPr>
        <p:blipFill>
          <a:blip r:embed="rId3">
            <a:grayscl/>
          </a:blip>
          <a:srcRect r="65389"/>
          <a:stretch>
            <a:fillRect/>
          </a:stretch>
        </p:blipFill>
        <p:spPr>
          <a:xfrm>
            <a:off x="11273155" y="300355"/>
            <a:ext cx="556895" cy="535305"/>
          </a:xfrm>
          <a:prstGeom prst="rect">
            <a:avLst/>
          </a:prstGeom>
        </p:spPr>
      </p:pic>
      <p:sp>
        <p:nvSpPr>
          <p:cNvPr id="38" name="文本框 37">
            <a:extLst>
              <a:ext uri="{FF2B5EF4-FFF2-40B4-BE49-F238E27FC236}">
                <a16:creationId xmlns:a16="http://schemas.microsoft.com/office/drawing/2014/main" id="{0A1A1DD4-DCE0-48E3-A257-4CCE2DBDBF83}"/>
              </a:ext>
            </a:extLst>
          </p:cNvPr>
          <p:cNvSpPr txBox="1"/>
          <p:nvPr/>
        </p:nvSpPr>
        <p:spPr>
          <a:xfrm>
            <a:off x="745335" y="2613392"/>
            <a:ext cx="6168495" cy="1631216"/>
          </a:xfrm>
          <a:prstGeom prst="rect">
            <a:avLst/>
          </a:prstGeom>
          <a:noFill/>
        </p:spPr>
        <p:txBody>
          <a:bodyPr wrap="square">
            <a:spAutoFit/>
          </a:bodyPr>
          <a:lstStyle/>
          <a:p>
            <a:pPr marL="285750" indent="-285750">
              <a:buFont typeface="Arial" panose="020B0604020202020204" pitchFamily="34" charset="0"/>
              <a:buChar char="•"/>
            </a:pPr>
            <a:r>
              <a:rPr lang="en-US" altLang="zh-CN" sz="2000" dirty="0"/>
              <a:t>A </a:t>
            </a:r>
            <a:r>
              <a:rPr lang="en-US" altLang="zh-CN" sz="2000" dirty="0" err="1"/>
              <a:t>Terasys</a:t>
            </a:r>
            <a:r>
              <a:rPr lang="en-US" altLang="zh-CN" sz="2000" dirty="0"/>
              <a:t> workstation consists of </a:t>
            </a:r>
            <a:r>
              <a:rPr lang="zh-CN" altLang="en-US" sz="2000" dirty="0"/>
              <a:t>：</a:t>
            </a:r>
            <a:endParaRPr lang="en-US" altLang="zh-CN" sz="2000" dirty="0"/>
          </a:p>
          <a:p>
            <a:pPr marL="285750" indent="-285750">
              <a:buFont typeface="Arial" panose="020B0604020202020204" pitchFamily="34" charset="0"/>
              <a:buChar char="•"/>
            </a:pPr>
            <a:r>
              <a:rPr lang="en-US" altLang="zh-CN" sz="2000" dirty="0"/>
              <a:t>a Sun Sparc-2 processor, </a:t>
            </a:r>
          </a:p>
          <a:p>
            <a:pPr marL="285750" indent="-285750">
              <a:buFont typeface="Arial" panose="020B0604020202020204" pitchFamily="34" charset="0"/>
              <a:buChar char="•"/>
            </a:pPr>
            <a:r>
              <a:rPr lang="en-US" altLang="zh-CN" sz="2000" dirty="0"/>
              <a:t>an </a:t>
            </a:r>
            <a:r>
              <a:rPr lang="en-US" altLang="zh-CN" sz="2000" dirty="0" err="1"/>
              <a:t>SBus</a:t>
            </a:r>
            <a:r>
              <a:rPr lang="en-US" altLang="zh-CN" sz="2000" dirty="0"/>
              <a:t> interface card residing in the Sparc cabinet, </a:t>
            </a:r>
          </a:p>
          <a:p>
            <a:pPr marL="285750" indent="-285750">
              <a:buFont typeface="Arial" panose="020B0604020202020204" pitchFamily="34" charset="0"/>
              <a:buChar char="•"/>
            </a:pPr>
            <a:r>
              <a:rPr lang="en-US" altLang="zh-CN" sz="2000" dirty="0"/>
              <a:t>a </a:t>
            </a:r>
            <a:r>
              <a:rPr lang="en-US" altLang="zh-CN" sz="2000" dirty="0" err="1"/>
              <a:t>Terasys</a:t>
            </a:r>
            <a:r>
              <a:rPr lang="en-US" altLang="zh-CN" sz="2000" dirty="0"/>
              <a:t> interface board, and </a:t>
            </a:r>
          </a:p>
          <a:p>
            <a:pPr marL="285750" indent="-285750">
              <a:buFont typeface="Arial" panose="020B0604020202020204" pitchFamily="34" charset="0"/>
              <a:buChar char="•"/>
            </a:pPr>
            <a:r>
              <a:rPr lang="en-US" altLang="zh-CN" sz="2000" dirty="0"/>
              <a:t>one or more PIM array units.</a:t>
            </a:r>
            <a:endParaRPr lang="zh-CN" altLang="en-US" sz="2000" dirty="0"/>
          </a:p>
        </p:txBody>
      </p:sp>
      <p:pic>
        <p:nvPicPr>
          <p:cNvPr id="6" name="图片 5">
            <a:extLst>
              <a:ext uri="{FF2B5EF4-FFF2-40B4-BE49-F238E27FC236}">
                <a16:creationId xmlns:a16="http://schemas.microsoft.com/office/drawing/2014/main" id="{9942CAE2-532B-4983-848D-9B1C837289C1}"/>
              </a:ext>
            </a:extLst>
          </p:cNvPr>
          <p:cNvPicPr>
            <a:picLocks noChangeAspect="1"/>
          </p:cNvPicPr>
          <p:nvPr/>
        </p:nvPicPr>
        <p:blipFill rotWithShape="1">
          <a:blip r:embed="rId4"/>
          <a:srcRect b="1639"/>
          <a:stretch/>
        </p:blipFill>
        <p:spPr>
          <a:xfrm>
            <a:off x="6813755" y="1753596"/>
            <a:ext cx="4969758" cy="4384707"/>
          </a:xfrm>
          <a:prstGeom prst="rect">
            <a:avLst/>
          </a:prstGeom>
        </p:spPr>
      </p:pic>
    </p:spTree>
    <p:extLst>
      <p:ext uri="{BB962C8B-B14F-4D97-AF65-F5344CB8AC3E}">
        <p14:creationId xmlns:p14="http://schemas.microsoft.com/office/powerpoint/2010/main" val="3308066590"/>
      </p:ext>
    </p:extLst>
  </p:cSld>
  <p:clrMapOvr>
    <a:masterClrMapping/>
  </p:clrMapOvr>
  <mc:AlternateContent xmlns:mc="http://schemas.openxmlformats.org/markup-compatibility/2006" xmlns:p14="http://schemas.microsoft.com/office/powerpoint/2010/main">
    <mc:Choice Requires="p14">
      <p:transition spd="slow" p14:dur="1500" advClick="0" advTm="0"/>
    </mc:Choice>
    <mc:Fallback xmlns="">
      <p:transition spd="slow" advClick="0"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V 形 21"/>
          <p:cNvSpPr/>
          <p:nvPr/>
        </p:nvSpPr>
        <p:spPr>
          <a:xfrm>
            <a:off x="464457" y="362856"/>
            <a:ext cx="361606" cy="377372"/>
          </a:xfrm>
          <a:prstGeom prst="chevron">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sp>
        <p:nvSpPr>
          <p:cNvPr id="3" name="箭头: V 形 22"/>
          <p:cNvSpPr/>
          <p:nvPr/>
        </p:nvSpPr>
        <p:spPr>
          <a:xfrm>
            <a:off x="745335" y="362856"/>
            <a:ext cx="361606" cy="377372"/>
          </a:xfrm>
          <a:prstGeom prst="chevron">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cxnSp>
        <p:nvCxnSpPr>
          <p:cNvPr id="4" name="直接连接符 3"/>
          <p:cNvCxnSpPr>
            <a:stCxn id="9" idx="3"/>
          </p:cNvCxnSpPr>
          <p:nvPr/>
        </p:nvCxnSpPr>
        <p:spPr>
          <a:xfrm>
            <a:off x="6026875" y="562131"/>
            <a:ext cx="5028840" cy="39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189717" y="300521"/>
            <a:ext cx="4837158" cy="523220"/>
          </a:xfrm>
          <a:prstGeom prst="rect">
            <a:avLst/>
          </a:prstGeom>
          <a:noFill/>
        </p:spPr>
        <p:txBody>
          <a:bodyPr wrap="none" rtlCol="0">
            <a:spAutoFit/>
            <a:scene3d>
              <a:camera prst="orthographicFront"/>
              <a:lightRig rig="threePt" dir="t"/>
            </a:scene3d>
            <a:sp3d contourW="12700"/>
          </a:bodyPr>
          <a:lstStyle/>
          <a:p>
            <a:r>
              <a:rPr lang="en-US" altLang="zh-CN" sz="2800" dirty="0">
                <a:solidFill>
                  <a:srgbClr val="028C7D"/>
                </a:solidFill>
                <a:latin typeface="迷你简菱心" panose="02010609000101010101" pitchFamily="49" charset="-122"/>
                <a:ea typeface="迷你简菱心" panose="02010609000101010101" pitchFamily="49" charset="-122"/>
              </a:rPr>
              <a:t>Processor-in-memory chip </a:t>
            </a:r>
            <a:endParaRPr lang="zh-CN" altLang="en-US" sz="2800" dirty="0">
              <a:solidFill>
                <a:srgbClr val="028C7D"/>
              </a:solidFill>
              <a:latin typeface="迷你简菱心" panose="02010609000101010101" pitchFamily="49" charset="-122"/>
              <a:ea typeface="迷你简菱心" panose="02010609000101010101" pitchFamily="49" charset="-122"/>
            </a:endParaRPr>
          </a:p>
        </p:txBody>
      </p:sp>
      <p:pic>
        <p:nvPicPr>
          <p:cNvPr id="39" name="图片 38" descr="校徽-5"/>
          <p:cNvPicPr>
            <a:picLocks noChangeAspect="1"/>
          </p:cNvPicPr>
          <p:nvPr/>
        </p:nvPicPr>
        <p:blipFill>
          <a:blip r:embed="rId3">
            <a:grayscl/>
          </a:blip>
          <a:srcRect r="65389"/>
          <a:stretch>
            <a:fillRect/>
          </a:stretch>
        </p:blipFill>
        <p:spPr>
          <a:xfrm>
            <a:off x="11273155" y="300355"/>
            <a:ext cx="556895" cy="535305"/>
          </a:xfrm>
          <a:prstGeom prst="rect">
            <a:avLst/>
          </a:prstGeom>
        </p:spPr>
      </p:pic>
      <p:sp>
        <p:nvSpPr>
          <p:cNvPr id="38" name="文本框 37">
            <a:extLst>
              <a:ext uri="{FF2B5EF4-FFF2-40B4-BE49-F238E27FC236}">
                <a16:creationId xmlns:a16="http://schemas.microsoft.com/office/drawing/2014/main" id="{0A1A1DD4-DCE0-48E3-A257-4CCE2DBDBF83}"/>
              </a:ext>
            </a:extLst>
          </p:cNvPr>
          <p:cNvSpPr txBox="1"/>
          <p:nvPr/>
        </p:nvSpPr>
        <p:spPr>
          <a:xfrm>
            <a:off x="926138" y="1708782"/>
            <a:ext cx="4319630" cy="3477875"/>
          </a:xfrm>
          <a:prstGeom prst="rect">
            <a:avLst/>
          </a:prstGeom>
          <a:noFill/>
        </p:spPr>
        <p:txBody>
          <a:bodyPr wrap="square">
            <a:spAutoFit/>
          </a:bodyPr>
          <a:lstStyle/>
          <a:p>
            <a:pPr marL="285750" indent="-285750">
              <a:buFont typeface="Arial" panose="020B0604020202020204" pitchFamily="34" charset="0"/>
              <a:buChar char="•"/>
            </a:pPr>
            <a:r>
              <a:rPr lang="en-US" altLang="zh-CN" sz="2000" dirty="0"/>
              <a:t>The PIM integrated circuit, with slightly over one million transistors on 1-micron technology, contains 2K x 64 bits of SRAM, 64 custom-designed single-bit processors, plus control and error detection circuitry.* Figure 2 shows the PIM chip. Solid lines outline conventional memory components, while dotted lines delimit the added PIM circuitry. </a:t>
            </a:r>
          </a:p>
          <a:p>
            <a:pPr marL="285750" indent="-285750">
              <a:buFont typeface="Arial" panose="020B0604020202020204" pitchFamily="34" charset="0"/>
              <a:buChar char="•"/>
            </a:pPr>
            <a:endParaRPr lang="en-US" altLang="zh-CN" sz="2000" dirty="0"/>
          </a:p>
        </p:txBody>
      </p:sp>
      <p:pic>
        <p:nvPicPr>
          <p:cNvPr id="6" name="图片 5">
            <a:extLst>
              <a:ext uri="{FF2B5EF4-FFF2-40B4-BE49-F238E27FC236}">
                <a16:creationId xmlns:a16="http://schemas.microsoft.com/office/drawing/2014/main" id="{14DF39F7-9310-4BC9-A3ED-75D0CADD3B8D}"/>
              </a:ext>
            </a:extLst>
          </p:cNvPr>
          <p:cNvPicPr>
            <a:picLocks noChangeAspect="1"/>
          </p:cNvPicPr>
          <p:nvPr/>
        </p:nvPicPr>
        <p:blipFill>
          <a:blip r:embed="rId4"/>
          <a:stretch>
            <a:fillRect/>
          </a:stretch>
        </p:blipFill>
        <p:spPr>
          <a:xfrm>
            <a:off x="6026875" y="562131"/>
            <a:ext cx="5028840" cy="6129134"/>
          </a:xfrm>
          <a:prstGeom prst="rect">
            <a:avLst/>
          </a:prstGeom>
        </p:spPr>
      </p:pic>
    </p:spTree>
    <p:extLst>
      <p:ext uri="{BB962C8B-B14F-4D97-AF65-F5344CB8AC3E}">
        <p14:creationId xmlns:p14="http://schemas.microsoft.com/office/powerpoint/2010/main" val="2840003804"/>
      </p:ext>
    </p:extLst>
  </p:cSld>
  <p:clrMapOvr>
    <a:masterClrMapping/>
  </p:clrMapOvr>
  <mc:AlternateContent xmlns:mc="http://schemas.openxmlformats.org/markup-compatibility/2006" xmlns:p14="http://schemas.microsoft.com/office/powerpoint/2010/main">
    <mc:Choice Requires="p14">
      <p:transition spd="slow" p14:dur="1500" advClick="0" advTm="0"/>
    </mc:Choice>
    <mc:Fallback xmlns="">
      <p:transition spd="slow" advClick="0"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V 形 21"/>
          <p:cNvSpPr/>
          <p:nvPr/>
        </p:nvSpPr>
        <p:spPr>
          <a:xfrm>
            <a:off x="464457" y="362856"/>
            <a:ext cx="361606" cy="377372"/>
          </a:xfrm>
          <a:prstGeom prst="chevron">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sp>
        <p:nvSpPr>
          <p:cNvPr id="3" name="箭头: V 形 22"/>
          <p:cNvSpPr/>
          <p:nvPr/>
        </p:nvSpPr>
        <p:spPr>
          <a:xfrm>
            <a:off x="745335" y="362856"/>
            <a:ext cx="361606" cy="377372"/>
          </a:xfrm>
          <a:prstGeom prst="chevron">
            <a:avLst/>
          </a:prstGeom>
          <a:solidFill>
            <a:srgbClr val="028C7D"/>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cxnSp>
        <p:nvCxnSpPr>
          <p:cNvPr id="4" name="直接连接符 3"/>
          <p:cNvCxnSpPr>
            <a:stCxn id="9" idx="3"/>
          </p:cNvCxnSpPr>
          <p:nvPr/>
        </p:nvCxnSpPr>
        <p:spPr>
          <a:xfrm>
            <a:off x="6026875" y="562131"/>
            <a:ext cx="5028840" cy="39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189717" y="300521"/>
            <a:ext cx="4837158" cy="523220"/>
          </a:xfrm>
          <a:prstGeom prst="rect">
            <a:avLst/>
          </a:prstGeom>
          <a:noFill/>
        </p:spPr>
        <p:txBody>
          <a:bodyPr wrap="none" rtlCol="0">
            <a:spAutoFit/>
            <a:scene3d>
              <a:camera prst="orthographicFront"/>
              <a:lightRig rig="threePt" dir="t"/>
            </a:scene3d>
            <a:sp3d contourW="12700"/>
          </a:bodyPr>
          <a:lstStyle/>
          <a:p>
            <a:r>
              <a:rPr lang="en-US" altLang="zh-CN" sz="2800" dirty="0">
                <a:solidFill>
                  <a:srgbClr val="028C7D"/>
                </a:solidFill>
                <a:latin typeface="迷你简菱心" panose="02010609000101010101" pitchFamily="49" charset="-122"/>
                <a:ea typeface="迷你简菱心" panose="02010609000101010101" pitchFamily="49" charset="-122"/>
              </a:rPr>
              <a:t>Processor-in-memory chip </a:t>
            </a:r>
            <a:endParaRPr lang="zh-CN" altLang="en-US" sz="2800" dirty="0">
              <a:solidFill>
                <a:srgbClr val="028C7D"/>
              </a:solidFill>
              <a:latin typeface="迷你简菱心" panose="02010609000101010101" pitchFamily="49" charset="-122"/>
              <a:ea typeface="迷你简菱心" panose="02010609000101010101" pitchFamily="49" charset="-122"/>
            </a:endParaRPr>
          </a:p>
        </p:txBody>
      </p:sp>
      <p:pic>
        <p:nvPicPr>
          <p:cNvPr id="39" name="图片 38" descr="校徽-5"/>
          <p:cNvPicPr>
            <a:picLocks noChangeAspect="1"/>
          </p:cNvPicPr>
          <p:nvPr/>
        </p:nvPicPr>
        <p:blipFill>
          <a:blip r:embed="rId3">
            <a:grayscl/>
          </a:blip>
          <a:srcRect r="65389"/>
          <a:stretch>
            <a:fillRect/>
          </a:stretch>
        </p:blipFill>
        <p:spPr>
          <a:xfrm>
            <a:off x="11273155" y="300355"/>
            <a:ext cx="556895" cy="535305"/>
          </a:xfrm>
          <a:prstGeom prst="rect">
            <a:avLst/>
          </a:prstGeom>
        </p:spPr>
      </p:pic>
      <p:sp>
        <p:nvSpPr>
          <p:cNvPr id="38" name="文本框 37">
            <a:extLst>
              <a:ext uri="{FF2B5EF4-FFF2-40B4-BE49-F238E27FC236}">
                <a16:creationId xmlns:a16="http://schemas.microsoft.com/office/drawing/2014/main" id="{0A1A1DD4-DCE0-48E3-A257-4CCE2DBDBF83}"/>
              </a:ext>
            </a:extLst>
          </p:cNvPr>
          <p:cNvSpPr txBox="1"/>
          <p:nvPr/>
        </p:nvSpPr>
        <p:spPr>
          <a:xfrm>
            <a:off x="516637" y="1227519"/>
            <a:ext cx="5579364" cy="5324535"/>
          </a:xfrm>
          <a:prstGeom prst="rect">
            <a:avLst/>
          </a:prstGeom>
          <a:noFill/>
        </p:spPr>
        <p:txBody>
          <a:bodyPr wrap="square">
            <a:spAutoFit/>
          </a:bodyPr>
          <a:lstStyle/>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en-US" altLang="zh-CN" sz="2000" dirty="0"/>
              <a:t>In conventional memory mode, the chip is configured as a 32K x 4-bit SRAM with an 11-bit row address and a 4-bit column address. In response to the row address signals, it loads the selected row into a 64-bit register. The column address selects a 4-bit nibble (one of 16 nibbles composing the 64-bit register). </a:t>
            </a:r>
          </a:p>
          <a:p>
            <a:pPr marL="285750" indent="-285750">
              <a:buFont typeface="Arial" panose="020B0604020202020204" pitchFamily="34" charset="0"/>
              <a:buChar char="•"/>
            </a:pPr>
            <a:endParaRPr lang="en-US" altLang="zh-CN" sz="2000" dirty="0"/>
          </a:p>
          <a:p>
            <a:pPr marL="285750" indent="-285750">
              <a:buFont typeface="Arial" panose="020B0604020202020204" pitchFamily="34" charset="0"/>
              <a:buChar char="•"/>
            </a:pPr>
            <a:r>
              <a:rPr lang="en-US" altLang="zh-CN" sz="2000" dirty="0"/>
              <a:t>To operate in PIM mode, the chip is activated by one of 25 command bits from the </a:t>
            </a:r>
            <a:r>
              <a:rPr lang="en-US" altLang="zh-CN" sz="2000" dirty="0" err="1"/>
              <a:t>Terasys</a:t>
            </a:r>
            <a:r>
              <a:rPr lang="en-US" altLang="zh-CN" sz="2000" dirty="0"/>
              <a:t> interface board. Command mode initiates an internal row operation with 64 processors operating on one of 2K rows of memory. The processors can perform a local operation and optionally read/write the global OR, partitioned OR, and parallel prefix lines. </a:t>
            </a:r>
            <a:endParaRPr lang="zh-CN" altLang="en-US" sz="2000" dirty="0"/>
          </a:p>
        </p:txBody>
      </p:sp>
      <p:pic>
        <p:nvPicPr>
          <p:cNvPr id="10" name="图片 9">
            <a:extLst>
              <a:ext uri="{FF2B5EF4-FFF2-40B4-BE49-F238E27FC236}">
                <a16:creationId xmlns:a16="http://schemas.microsoft.com/office/drawing/2014/main" id="{0E84FF5E-7B22-4DA1-A3A4-7CAB4DFF5D13}"/>
              </a:ext>
            </a:extLst>
          </p:cNvPr>
          <p:cNvPicPr>
            <a:picLocks noChangeAspect="1"/>
          </p:cNvPicPr>
          <p:nvPr/>
        </p:nvPicPr>
        <p:blipFill>
          <a:blip r:embed="rId4"/>
          <a:stretch>
            <a:fillRect/>
          </a:stretch>
        </p:blipFill>
        <p:spPr>
          <a:xfrm>
            <a:off x="5973443" y="562131"/>
            <a:ext cx="5028840" cy="6129134"/>
          </a:xfrm>
          <a:prstGeom prst="rect">
            <a:avLst/>
          </a:prstGeom>
        </p:spPr>
      </p:pic>
    </p:spTree>
    <p:extLst>
      <p:ext uri="{BB962C8B-B14F-4D97-AF65-F5344CB8AC3E}">
        <p14:creationId xmlns:p14="http://schemas.microsoft.com/office/powerpoint/2010/main" val="3837203417"/>
      </p:ext>
    </p:extLst>
  </p:cSld>
  <p:clrMapOvr>
    <a:masterClrMapping/>
  </p:clrMapOvr>
  <mc:AlternateContent xmlns:mc="http://schemas.openxmlformats.org/markup-compatibility/2006">
    <mc:Choice xmlns:p14="http://schemas.microsoft.com/office/powerpoint/2010/main" Requires="p14">
      <p:transition spd="slow" p14:dur="1500" advClick="0" advTm="0"/>
    </mc:Choice>
    <mc:Fallback>
      <p:transition spd="slow" advClick="0" advTm="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MH" val="20160417142511"/>
  <p:tag name="MH_LIBRARY" val="GRAPHIC"/>
  <p:tag name="MH_ORDER" val="TextBox 80"/>
</p:tagLst>
</file>

<file path=ppt/tags/tag3.xml><?xml version="1.0" encoding="utf-8"?>
<p:tagLst xmlns:a="http://schemas.openxmlformats.org/drawingml/2006/main" xmlns:r="http://schemas.openxmlformats.org/officeDocument/2006/relationships" xmlns:p="http://schemas.openxmlformats.org/presentationml/2006/main">
  <p:tag name="MH" val="20160417142511"/>
  <p:tag name="MH_LIBRARY" val="GRAPHIC"/>
  <p:tag name="MH_ORDER" val="文本框 103"/>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1737</TotalTime>
  <Words>3477</Words>
  <Application>Microsoft Office PowerPoint</Application>
  <PresentationFormat>宽屏</PresentationFormat>
  <Paragraphs>133</Paragraphs>
  <Slides>20</Slides>
  <Notes>20</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20</vt:i4>
      </vt:variant>
    </vt:vector>
  </HeadingPairs>
  <TitlesOfParts>
    <vt:vector size="28" baseType="lpstr">
      <vt:lpstr>方正尚酷简体</vt:lpstr>
      <vt:lpstr>迷你简菱心</vt:lpstr>
      <vt:lpstr>微软雅黑</vt:lpstr>
      <vt:lpstr>Agency FB</vt:lpstr>
      <vt:lpstr>Arial</vt:lpstr>
      <vt:lpstr>Calibri</vt:lpstr>
      <vt:lpstr>Calibri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dc:description>锐旗设计；https://9ppt.taobao.com</dc:description>
  <cp:lastModifiedBy>孙 旻聿</cp:lastModifiedBy>
  <cp:revision>46</cp:revision>
  <dcterms:created xsi:type="dcterms:W3CDTF">2017-09-15T14:12:00Z</dcterms:created>
  <dcterms:modified xsi:type="dcterms:W3CDTF">2021-12-09T12:34:40Z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2052-11.1.0.9999</vt:lpwstr>
  </property>
  <property fmtid="{D5CDD505-2E9C-101B-9397-08002B2CF9AE}" pid="3" name="ICV">
    <vt:lpwstr>A4BDA17E2780469998DAC883AE2A1659</vt:lpwstr>
  </property>
</Properties>
</file>